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9"/>
  </p:notesMasterIdLst>
  <p:sldIdLst>
    <p:sldId id="256" r:id="rId2"/>
    <p:sldId id="270" r:id="rId3"/>
    <p:sldId id="447" r:id="rId4"/>
    <p:sldId id="459" r:id="rId5"/>
    <p:sldId id="381" r:id="rId6"/>
    <p:sldId id="382" r:id="rId7"/>
    <p:sldId id="341" r:id="rId8"/>
    <p:sldId id="307" r:id="rId9"/>
    <p:sldId id="354" r:id="rId10"/>
    <p:sldId id="383" r:id="rId11"/>
    <p:sldId id="384" r:id="rId12"/>
    <p:sldId id="385" r:id="rId13"/>
    <p:sldId id="386" r:id="rId14"/>
    <p:sldId id="449" r:id="rId15"/>
    <p:sldId id="387" r:id="rId16"/>
    <p:sldId id="388" r:id="rId17"/>
    <p:sldId id="389" r:id="rId18"/>
    <p:sldId id="390" r:id="rId19"/>
    <p:sldId id="391" r:id="rId20"/>
    <p:sldId id="393" r:id="rId21"/>
    <p:sldId id="395" r:id="rId22"/>
    <p:sldId id="396" r:id="rId23"/>
    <p:sldId id="397" r:id="rId24"/>
    <p:sldId id="398" r:id="rId25"/>
    <p:sldId id="399" r:id="rId26"/>
    <p:sldId id="400" r:id="rId27"/>
    <p:sldId id="401" r:id="rId28"/>
    <p:sldId id="403" r:id="rId29"/>
    <p:sldId id="404" r:id="rId30"/>
    <p:sldId id="405" r:id="rId31"/>
    <p:sldId id="406" r:id="rId32"/>
    <p:sldId id="407" r:id="rId33"/>
    <p:sldId id="408" r:id="rId34"/>
    <p:sldId id="409" r:id="rId35"/>
    <p:sldId id="422" r:id="rId36"/>
    <p:sldId id="410" r:id="rId37"/>
    <p:sldId id="411" r:id="rId38"/>
    <p:sldId id="412" r:id="rId39"/>
    <p:sldId id="413" r:id="rId40"/>
    <p:sldId id="423" r:id="rId41"/>
    <p:sldId id="414" r:id="rId42"/>
    <p:sldId id="415" r:id="rId43"/>
    <p:sldId id="426" r:id="rId44"/>
    <p:sldId id="427" r:id="rId45"/>
    <p:sldId id="428" r:id="rId46"/>
    <p:sldId id="432" r:id="rId47"/>
    <p:sldId id="433" r:id="rId48"/>
    <p:sldId id="434" r:id="rId49"/>
    <p:sldId id="435" r:id="rId50"/>
    <p:sldId id="436" r:id="rId51"/>
    <p:sldId id="439" r:id="rId52"/>
    <p:sldId id="437" r:id="rId53"/>
    <p:sldId id="440" r:id="rId54"/>
    <p:sldId id="441" r:id="rId55"/>
    <p:sldId id="442" r:id="rId56"/>
    <p:sldId id="443" r:id="rId57"/>
    <p:sldId id="444" r:id="rId58"/>
    <p:sldId id="445" r:id="rId59"/>
    <p:sldId id="446" r:id="rId60"/>
    <p:sldId id="450" r:id="rId61"/>
    <p:sldId id="451" r:id="rId62"/>
    <p:sldId id="452" r:id="rId63"/>
    <p:sldId id="454" r:id="rId64"/>
    <p:sldId id="455" r:id="rId65"/>
    <p:sldId id="456" r:id="rId66"/>
    <p:sldId id="457" r:id="rId67"/>
    <p:sldId id="458" r:id="rId68"/>
  </p:sldIdLst>
  <p:sldSz cx="12192000" cy="6858000"/>
  <p:notesSz cx="6858000" cy="9144000"/>
  <p:custDataLst>
    <p:tags r:id="rId7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212237"/>
    <a:srgbClr val="203D3D"/>
    <a:srgbClr val="2B6B6F"/>
    <a:srgbClr val="33565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660" autoAdjust="0"/>
  </p:normalViewPr>
  <p:slideViewPr>
    <p:cSldViewPr snapToGrid="0">
      <p:cViewPr varScale="1">
        <p:scale>
          <a:sx n="108" d="100"/>
          <a:sy n="108" d="100"/>
        </p:scale>
        <p:origin x="654" y="9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424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字魂59号-创粗黑" panose="00000500000000000000" pitchFamily="2" charset="-122"/>
              </a:defRPr>
            </a:lvl1pPr>
          </a:lstStyle>
          <a:p>
            <a:endParaRPr lang="zh-CN" altLang="en-US" dirty="0"/>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字魂59号-创粗黑" panose="00000500000000000000" pitchFamily="2" charset="-122"/>
              </a:defRPr>
            </a:lvl1pPr>
          </a:lstStyle>
          <a:p>
            <a:fld id="{3D0C0921-34C6-4666-AE60-6F9D01C5BEF0}" type="datetimeFigureOut">
              <a:rPr lang="zh-CN" altLang="en-US" smtClean="0"/>
              <a:pPr/>
              <a:t>2021-06-19</a:t>
            </a:fld>
            <a:endParaRPr lang="zh-CN" altLang="en-US" dirty="0"/>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字魂59号-创粗黑" panose="00000500000000000000" pitchFamily="2"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字魂59号-创粗黑" panose="00000500000000000000" pitchFamily="2" charset="-122"/>
              </a:defRPr>
            </a:lvl1pPr>
          </a:lstStyle>
          <a:p>
            <a:fld id="{A3B02C48-7442-42A1-A2D3-5C71B5252205}"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字魂59号-创粗黑" panose="00000500000000000000" pitchFamily="2" charset="-122"/>
        <a:ea typeface="+mn-ea"/>
        <a:cs typeface="+mn-cs"/>
      </a:defRPr>
    </a:lvl1pPr>
    <a:lvl2pPr marL="457200" algn="l" defTabSz="914400" rtl="0" eaLnBrk="1" latinLnBrk="0" hangingPunct="1">
      <a:defRPr sz="1200" kern="1200">
        <a:solidFill>
          <a:schemeClr val="tx1"/>
        </a:solidFill>
        <a:latin typeface="字魂59号-创粗黑" panose="00000500000000000000" pitchFamily="2" charset="-122"/>
        <a:ea typeface="+mn-ea"/>
        <a:cs typeface="+mn-cs"/>
      </a:defRPr>
    </a:lvl2pPr>
    <a:lvl3pPr marL="914400" algn="l" defTabSz="914400" rtl="0" eaLnBrk="1" latinLnBrk="0" hangingPunct="1">
      <a:defRPr sz="1200" kern="1200">
        <a:solidFill>
          <a:schemeClr val="tx1"/>
        </a:solidFill>
        <a:latin typeface="字魂59号-创粗黑" panose="00000500000000000000" pitchFamily="2" charset="-122"/>
        <a:ea typeface="+mn-ea"/>
        <a:cs typeface="+mn-cs"/>
      </a:defRPr>
    </a:lvl3pPr>
    <a:lvl4pPr marL="1371600" algn="l" defTabSz="914400" rtl="0" eaLnBrk="1" latinLnBrk="0" hangingPunct="1">
      <a:defRPr sz="1200" kern="1200">
        <a:solidFill>
          <a:schemeClr val="tx1"/>
        </a:solidFill>
        <a:latin typeface="字魂59号-创粗黑" panose="00000500000000000000" pitchFamily="2" charset="-122"/>
        <a:ea typeface="+mn-ea"/>
        <a:cs typeface="+mn-cs"/>
      </a:defRPr>
    </a:lvl4pPr>
    <a:lvl5pPr marL="1828800" algn="l" defTabSz="914400" rtl="0" eaLnBrk="1" latinLnBrk="0" hangingPunct="1">
      <a:defRPr sz="1200" kern="1200">
        <a:solidFill>
          <a:schemeClr val="tx1"/>
        </a:solidFill>
        <a:latin typeface="字魂59号-创粗黑" panose="00000500000000000000" pitchFamily="2" charset="-122"/>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10</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11</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12</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13</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14</a:t>
            </a:fld>
            <a:endParaRPr lang="zh-CN" altLang="en-US"/>
          </a:p>
        </p:txBody>
      </p:sp>
    </p:spTree>
    <p:extLst>
      <p:ext uri="{BB962C8B-B14F-4D97-AF65-F5344CB8AC3E}">
        <p14:creationId xmlns:p14="http://schemas.microsoft.com/office/powerpoint/2010/main" val="1371641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15</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16</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17</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18</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19</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20</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21</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22</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23</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24</a:t>
            </a:fld>
            <a:endParaRPr lang="zh-CN" altLang="en-US"/>
          </a:p>
        </p:txBody>
      </p:sp>
    </p:spTree>
    <p:extLst>
      <p:ext uri="{BB962C8B-B14F-4D97-AF65-F5344CB8AC3E}">
        <p14:creationId xmlns:p14="http://schemas.microsoft.com/office/powerpoint/2010/main" val="13716415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25</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26</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27</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28</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29</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3</a:t>
            </a:fld>
            <a:endParaRPr lang="zh-CN" altLang="en-US"/>
          </a:p>
        </p:txBody>
      </p:sp>
    </p:spTree>
    <p:extLst>
      <p:ext uri="{BB962C8B-B14F-4D97-AF65-F5344CB8AC3E}">
        <p14:creationId xmlns:p14="http://schemas.microsoft.com/office/powerpoint/2010/main" val="137164157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30</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31</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32</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33</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34</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35</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36</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37</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38</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39</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4</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40</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41</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42</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43</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44</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45</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46</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47</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48</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49</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5</a:t>
            </a:fld>
            <a:endParaRPr lang="zh-CN" altLang="en-US"/>
          </a:p>
        </p:txBody>
      </p:sp>
    </p:spTree>
    <p:extLst>
      <p:ext uri="{BB962C8B-B14F-4D97-AF65-F5344CB8AC3E}">
        <p14:creationId xmlns:p14="http://schemas.microsoft.com/office/powerpoint/2010/main" val="137164157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50</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51</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52</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53</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54</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55</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56</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57</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58</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59</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6</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60</a:t>
            </a:fld>
            <a:endParaRPr lang="zh-CN" altLang="en-US"/>
          </a:p>
        </p:txBody>
      </p:sp>
    </p:spTree>
    <p:extLst>
      <p:ext uri="{BB962C8B-B14F-4D97-AF65-F5344CB8AC3E}">
        <p14:creationId xmlns:p14="http://schemas.microsoft.com/office/powerpoint/2010/main" val="137164157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61</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62</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63</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64</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65</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66</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67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7</a:t>
            </a:fld>
            <a:endParaRPr lang="zh-CN" altLang="en-US"/>
          </a:p>
        </p:txBody>
      </p:sp>
    </p:spTree>
    <p:extLst>
      <p:ext uri="{BB962C8B-B14F-4D97-AF65-F5344CB8AC3E}">
        <p14:creationId xmlns:p14="http://schemas.microsoft.com/office/powerpoint/2010/main" val="1371641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8</a:t>
            </a:fld>
            <a:endParaRPr lang="zh-CN" altLang="en-US"/>
          </a:p>
        </p:txBody>
      </p:sp>
    </p:spTree>
    <p:extLst>
      <p:ext uri="{BB962C8B-B14F-4D97-AF65-F5344CB8AC3E}">
        <p14:creationId xmlns:p14="http://schemas.microsoft.com/office/powerpoint/2010/main" val="365689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3B02C48-7442-42A1-A2D3-5C71B5252205}" type="slidenum">
              <a:rPr lang="zh-CN" altLang="en-US" smtClean="0"/>
              <a:pPr/>
              <a:t>9</a:t>
            </a:fld>
            <a:endParaRPr lang="zh-CN" altLang="en-US"/>
          </a:p>
        </p:txBody>
      </p:sp>
    </p:spTree>
    <p:extLst>
      <p:ext uri="{BB962C8B-B14F-4D97-AF65-F5344CB8AC3E}">
        <p14:creationId xmlns:p14="http://schemas.microsoft.com/office/powerpoint/2010/main" val="3656894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2021-06-19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pic>
        <p:nvPicPr>
          <p:cNvPr id="7" name="图片 6"/>
          <p:cNvPicPr>
            <a:picLocks noChangeAspect="1"/>
          </p:cNvPicPr>
          <p:nvPr userDrawn="1"/>
        </p:nvPicPr>
        <p:blipFill rotWithShape="1">
          <a:blip r:embed="rId2" cstate="print">
            <a:extLst>
              <a:ext uri="{28A0092B-C50C-407E-A947-70E740481C1C}">
                <a14:useLocalDpi xmlns:a14="http://schemas.microsoft.com/office/drawing/2010/main" val="0"/>
              </a:ext>
            </a:extLst>
          </a:blip>
          <a:srcRect r="2640" b="2614"/>
          <a:stretch>
            <a:fillRect/>
          </a:stretch>
        </p:blipFill>
        <p:spPr>
          <a:xfrm>
            <a:off x="0" y="1815"/>
            <a:ext cx="12192000" cy="685618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pPr/>
              <a:t>2021-06-19</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2021-06-19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2021-06-19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2021-06-19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2021-06-19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2021-06-19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3610099"/>
          </a:xfrm>
          <a:prstGeom prst="rect">
            <a:avLst/>
          </a:prstGeom>
        </p:spPr>
      </p:pic>
      <p:sp>
        <p:nvSpPr>
          <p:cNvPr id="3" name="日期占位符 2"/>
          <p:cNvSpPr>
            <a:spLocks noGrp="1"/>
          </p:cNvSpPr>
          <p:nvPr>
            <p:ph type="dt" sz="half" idx="10"/>
          </p:nvPr>
        </p:nvSpPr>
        <p:spPr/>
        <p:txBody>
          <a:bodyPr/>
          <a:lstStyle/>
          <a:p>
            <a:fld id="{D997B5FA-0921-464F-AAE1-844C04324D75}" type="datetimeFigureOut">
              <a:rPr lang="zh-CN" altLang="en-US" smtClean="0"/>
              <a:pPr/>
              <a:t>2021-06-19</a:t>
            </a:fld>
            <a:endParaRPr lang="zh-CN" altLang="en-US" dirty="0"/>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dirty="0"/>
          </a:p>
        </p:txBody>
      </p:sp>
    </p:spTree>
    <p:extLst>
      <p:ext uri="{BB962C8B-B14F-4D97-AF65-F5344CB8AC3E}">
        <p14:creationId xmlns:p14="http://schemas.microsoft.com/office/powerpoint/2010/main" val="2427933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2021-06-19</a:t>
            </a:fld>
            <a:endParaRPr lang="zh-CN" altLang="en-US" dirty="0"/>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dirty="0"/>
          </a:p>
        </p:txBody>
      </p:sp>
      <p:sp>
        <p:nvSpPr>
          <p:cNvPr id="6" name="矩形 5"/>
          <p:cNvSpPr/>
          <p:nvPr userDrawn="1"/>
        </p:nvSpPr>
        <p:spPr>
          <a:xfrm>
            <a:off x="0" y="0"/>
            <a:ext cx="12192000" cy="276382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0263701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矩形 5"/>
          <p:cNvSpPr/>
          <p:nvPr userDrawn="1"/>
        </p:nvSpPr>
        <p:spPr>
          <a:xfrm>
            <a:off x="1" y="0"/>
            <a:ext cx="152400" cy="66725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7" name="矩形 6"/>
          <p:cNvSpPr/>
          <p:nvPr userDrawn="1"/>
        </p:nvSpPr>
        <p:spPr>
          <a:xfrm>
            <a:off x="249382" y="0"/>
            <a:ext cx="11942617" cy="667250"/>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latin typeface="字魂59号-创粗黑" panose="00000500000000000000" pitchFamily="2" charset="-122"/>
            </a:endParaRPr>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2021-06-19</a:t>
            </a:fld>
            <a:endParaRPr lang="zh-CN" altLang="en-US" dirty="0"/>
          </a:p>
        </p:txBody>
      </p:sp>
      <p:sp>
        <p:nvSpPr>
          <p:cNvPr id="4" name="页脚占位符 3"/>
          <p:cNvSpPr>
            <a:spLocks noGrp="1"/>
          </p:cNvSpPr>
          <p:nvPr>
            <p:ph type="ftr" sz="quarter" idx="11"/>
          </p:nvPr>
        </p:nvSpPr>
        <p:spPr/>
        <p:txBody>
          <a:bodyPr/>
          <a:lstStyle/>
          <a:p>
            <a:endParaRPr lang="zh-CN" altLang="en-US" dirty="0"/>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dirty="0"/>
          </a:p>
        </p:txBody>
      </p:sp>
    </p:spTree>
    <p:extLst>
      <p:ext uri="{BB962C8B-B14F-4D97-AF65-F5344CB8AC3E}">
        <p14:creationId xmlns:p14="http://schemas.microsoft.com/office/powerpoint/2010/main" val="124432673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pPr/>
              <a:t>2021-06-19</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D997B5FA-0921-464F-AAE1-844C04324D75}" type="datetimeFigureOut">
              <a:rPr lang="zh-CN" altLang="en-US" smtClean="0"/>
              <a:pPr/>
              <a:t>2021-06-19</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D997B5FA-0921-464F-AAE1-844C04324D75}" type="datetimeFigureOut">
              <a:rPr lang="zh-CN" altLang="en-US" smtClean="0"/>
              <a:pPr/>
              <a:t>2021-06-19</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D997B5FA-0921-464F-AAE1-844C04324D75}" type="datetimeFigureOut">
              <a:rPr lang="zh-CN" altLang="en-US" smtClean="0"/>
              <a:pPr/>
              <a:t>2021-06-19</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pPr/>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dirty="0"/>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字魂59号-创粗黑" panose="00000500000000000000" pitchFamily="2" charset="-122"/>
              </a:defRPr>
            </a:lvl1pPr>
          </a:lstStyle>
          <a:p>
            <a:fld id="{D997B5FA-0921-464F-AAE1-844C04324D75}" type="datetimeFigureOut">
              <a:rPr lang="zh-CN" altLang="en-US" smtClean="0"/>
              <a:pPr/>
              <a:t>2021-06-19</a:t>
            </a:fld>
            <a:endParaRPr lang="zh-CN" altLang="en-US" dirty="0"/>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字魂59号-创粗黑" panose="00000500000000000000" pitchFamily="2" charset="-122"/>
              </a:defRPr>
            </a:lvl1pPr>
          </a:lstStyle>
          <a:p>
            <a:endParaRPr lang="zh-CN" altLang="en-US" dirty="0"/>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字魂59号-创粗黑" panose="00000500000000000000" pitchFamily="2" charset="-122"/>
              </a:defRPr>
            </a:lvl1pPr>
          </a:lstStyle>
          <a:p>
            <a:fld id="{565CE74E-AB26-4998-AD42-012C4C1AD076}" type="slidenum">
              <a:rPr lang="zh-CN" altLang="en-US" smtClean="0"/>
              <a:pPr/>
              <a:t>‹#›</a:t>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2" r:id="rId3"/>
    <p:sldLayoutId id="2147483661" r:id="rId4"/>
    <p:sldLayoutId id="2147483663"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 id="2147483659" r:id="rId14"/>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字魂59号-创粗黑" panose="00000500000000000000" pitchFamily="2" charset="-122"/>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字魂59号-创粗黑" panose="00000500000000000000" pitchFamily="2" charset="-122"/>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字魂59号-创粗黑" panose="00000500000000000000" pitchFamily="2" charset="-122"/>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字魂59号-创粗黑" panose="00000500000000000000" pitchFamily="2" charset="-122"/>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字魂59号-创粗黑" panose="00000500000000000000" pitchFamily="2" charset="-122"/>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image" Target="../media/image11.jpeg"/><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8.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0.xml"/><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49.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5.xml"/><Relationship Id="rId4" Type="http://schemas.openxmlformats.org/officeDocument/2006/relationships/image" Target="../media/image46.png"/></Relationships>
</file>

<file path=ppt/slides/_rels/slide5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52.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53.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54.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55.xml"/><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6.xml"/><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57.xml"/><Relationship Id="rId1" Type="http://schemas.openxmlformats.org/officeDocument/2006/relationships/slideLayout" Target="../slideLayouts/slideLayout5.xml"/></Relationships>
</file>

<file path=ppt/slides/_rels/slide5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58.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9.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rs.jshrss.jiangsu.gov.cn/" TargetMode="External"/><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64.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65.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7.xml"/><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rs.jshrss.jiangsu.gov.cn/" TargetMode="External"/><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5"/>
        </a:solid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0" y="0"/>
            <a:ext cx="12192000" cy="6096000"/>
          </a:xfrm>
          <a:prstGeom prst="rect">
            <a:avLst/>
          </a:prstGeom>
        </p:spPr>
      </p:pic>
      <p:sp>
        <p:nvSpPr>
          <p:cNvPr id="8" name="圆角矩形 7"/>
          <p:cNvSpPr/>
          <p:nvPr/>
        </p:nvSpPr>
        <p:spPr>
          <a:xfrm>
            <a:off x="603504" y="1965960"/>
            <a:ext cx="7861204" cy="2325777"/>
          </a:xfrm>
          <a:prstGeom prst="roundRect">
            <a:avLst/>
          </a:prstGeom>
          <a:solidFill>
            <a:srgbClr val="FFFFFF">
              <a:alpha val="94902"/>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sp>
        <p:nvSpPr>
          <p:cNvPr id="9" name="文本框 8"/>
          <p:cNvSpPr txBox="1"/>
          <p:nvPr/>
        </p:nvSpPr>
        <p:spPr>
          <a:xfrm>
            <a:off x="541867" y="2267543"/>
            <a:ext cx="8105422" cy="2185214"/>
          </a:xfrm>
          <a:prstGeom prst="rect">
            <a:avLst/>
          </a:prstGeom>
          <a:noFill/>
        </p:spPr>
        <p:txBody>
          <a:bodyPr wrap="square" rtlCol="0">
            <a:spAutoFit/>
          </a:bodyPr>
          <a:lstStyle/>
          <a:p>
            <a:pPr algn="ctr"/>
            <a:r>
              <a:rPr lang="zh-CN" altLang="en-US" sz="4800" b="1" spc="300" dirty="0">
                <a:solidFill>
                  <a:srgbClr val="0070C0"/>
                </a:solidFill>
                <a:effectLst>
                  <a:glow>
                    <a:schemeClr val="bg1"/>
                  </a:glow>
                </a:effectLst>
                <a:latin typeface="微软雅黑" pitchFamily="34" charset="-122"/>
                <a:ea typeface="微软雅黑" pitchFamily="34" charset="-122"/>
              </a:rPr>
              <a:t>单位网上服务大厅操作流程</a:t>
            </a:r>
            <a:endParaRPr lang="en-US" altLang="zh-CN" sz="4800" b="1" spc="300" dirty="0">
              <a:solidFill>
                <a:srgbClr val="0070C0"/>
              </a:solidFill>
              <a:effectLst>
                <a:glow>
                  <a:schemeClr val="bg1"/>
                </a:glow>
              </a:effectLst>
              <a:latin typeface="微软雅黑" pitchFamily="34" charset="-122"/>
              <a:ea typeface="微软雅黑" pitchFamily="34" charset="-122"/>
            </a:endParaRPr>
          </a:p>
          <a:p>
            <a:pPr algn="ctr"/>
            <a:r>
              <a:rPr lang="zh-CN" altLang="en-US" sz="4800" b="1" spc="300" dirty="0">
                <a:solidFill>
                  <a:srgbClr val="0070C0"/>
                </a:solidFill>
                <a:effectLst>
                  <a:glow>
                    <a:schemeClr val="bg1"/>
                  </a:glow>
                </a:effectLst>
                <a:latin typeface="微软雅黑" pitchFamily="34" charset="-122"/>
                <a:ea typeface="微软雅黑" pitchFamily="34" charset="-122"/>
              </a:rPr>
              <a:t>（社会保险）</a:t>
            </a:r>
            <a:endParaRPr lang="zh-CN" altLang="en-US" sz="4000" b="1" spc="300" dirty="0">
              <a:solidFill>
                <a:srgbClr val="0070C0"/>
              </a:solidFill>
              <a:effectLst>
                <a:glow>
                  <a:schemeClr val="bg1"/>
                </a:glow>
              </a:effectLst>
              <a:latin typeface="微软雅黑" pitchFamily="34" charset="-122"/>
              <a:ea typeface="微软雅黑" pitchFamily="34" charset="-122"/>
            </a:endParaRPr>
          </a:p>
          <a:p>
            <a:endParaRPr lang="zh-CN" altLang="en-US" sz="4000" b="1" spc="300" dirty="0">
              <a:solidFill>
                <a:srgbClr val="0070C0"/>
              </a:solidFill>
              <a:effectLst>
                <a:glow>
                  <a:schemeClr val="bg1"/>
                </a:glow>
              </a:effectLst>
              <a:latin typeface="微软雅黑" pitchFamily="34" charset="-122"/>
              <a:ea typeface="微软雅黑" pitchFamily="34" charset="-122"/>
            </a:endParaRPr>
          </a:p>
        </p:txBody>
      </p:sp>
      <p:sp>
        <p:nvSpPr>
          <p:cNvPr id="15" name="文本框 14"/>
          <p:cNvSpPr txBox="1"/>
          <p:nvPr/>
        </p:nvSpPr>
        <p:spPr>
          <a:xfrm>
            <a:off x="5576812" y="3692385"/>
            <a:ext cx="2489804" cy="369332"/>
          </a:xfrm>
          <a:prstGeom prst="rect">
            <a:avLst/>
          </a:prstGeom>
          <a:noFill/>
        </p:spPr>
        <p:txBody>
          <a:bodyPr wrap="square" rtlCol="0">
            <a:spAutoFit/>
          </a:bodyPr>
          <a:lstStyle/>
          <a:p>
            <a:r>
              <a:rPr lang="en-US" altLang="zh-CN" spc="300" dirty="0">
                <a:solidFill>
                  <a:schemeClr val="tx2">
                    <a:lumMod val="75000"/>
                  </a:schemeClr>
                </a:solidFill>
                <a:effectLst>
                  <a:glow>
                    <a:schemeClr val="bg1"/>
                  </a:glow>
                </a:effectLst>
                <a:latin typeface="方正小标宋简体" panose="02000000000000000000" pitchFamily="2" charset="-122"/>
                <a:ea typeface="方正小标宋简体" panose="02000000000000000000" pitchFamily="2" charset="-122"/>
              </a:rPr>
              <a:t>   2021-6-19</a:t>
            </a:r>
            <a:endParaRPr lang="zh-CN" altLang="en-US" spc="300" dirty="0">
              <a:solidFill>
                <a:schemeClr val="tx2">
                  <a:lumMod val="75000"/>
                </a:schemeClr>
              </a:solidFill>
              <a:effectLst>
                <a:glow>
                  <a:schemeClr val="bg1"/>
                </a:glow>
              </a:effectLst>
              <a:latin typeface="方正小标宋简体" panose="02000000000000000000" pitchFamily="2" charset="-122"/>
              <a:ea typeface="方正小标宋简体" panose="02000000000000000000" pitchFamily="2" charset="-122"/>
            </a:endParaRPr>
          </a:p>
        </p:txBody>
      </p:sp>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90444" y="1816443"/>
            <a:ext cx="2224748" cy="57680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2" y="72015"/>
            <a:ext cx="6357674" cy="954107"/>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三、单位用户登录</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bwMode="auto">
          <a:xfrm>
            <a:off x="662819" y="772062"/>
            <a:ext cx="6031492" cy="400110"/>
          </a:xfrm>
          <a:prstGeom prst="rect">
            <a:avLst/>
          </a:prstGeom>
          <a:ln/>
        </p:spPr>
        <p:style>
          <a:lnRef idx="1">
            <a:schemeClr val="accent6"/>
          </a:lnRef>
          <a:fillRef idx="3">
            <a:schemeClr val="accent6"/>
          </a:fillRef>
          <a:effectRef idx="2">
            <a:schemeClr val="accent6"/>
          </a:effectRef>
          <a:fontRef idx="minor">
            <a:schemeClr val="lt1"/>
          </a:fontRef>
        </p:style>
        <p:txBody>
          <a:bodyPr wrap="square">
            <a:spAutoFit/>
          </a:bodyPr>
          <a:lstStyle/>
          <a:p>
            <a:r>
              <a:rPr lang="zh-CN" altLang="en-US" sz="2000" b="1" dirty="0"/>
              <a:t>方法一、扫码登录</a:t>
            </a:r>
            <a:endParaRPr lang="zh-CN" altLang="en-US" sz="2000" dirty="0"/>
          </a:p>
        </p:txBody>
      </p:sp>
      <p:pic>
        <p:nvPicPr>
          <p:cNvPr id="7" name="图片 6" descr="捕获1_副本.png"/>
          <p:cNvPicPr>
            <a:picLocks noChangeAspect="1"/>
          </p:cNvPicPr>
          <p:nvPr/>
        </p:nvPicPr>
        <p:blipFill>
          <a:blip r:embed="rId3" cstate="print"/>
          <a:stretch>
            <a:fillRect/>
          </a:stretch>
        </p:blipFill>
        <p:spPr>
          <a:xfrm>
            <a:off x="2415822" y="1256177"/>
            <a:ext cx="9776178" cy="5601823"/>
          </a:xfrm>
          <a:prstGeom prst="rect">
            <a:avLst/>
          </a:prstGeom>
        </p:spPr>
      </p:pic>
      <p:sp>
        <p:nvSpPr>
          <p:cNvPr id="8" name="矩形标注 1">
            <a:extLst>
              <a:ext uri="{FF2B5EF4-FFF2-40B4-BE49-F238E27FC236}">
                <a16:creationId xmlns:a16="http://schemas.microsoft.com/office/drawing/2014/main" id="{806EA64B-CEC6-4FA3-A25D-613D92FF8C99}"/>
              </a:ext>
            </a:extLst>
          </p:cNvPr>
          <p:cNvSpPr/>
          <p:nvPr/>
        </p:nvSpPr>
        <p:spPr bwMode="auto">
          <a:xfrm>
            <a:off x="620889" y="1320800"/>
            <a:ext cx="1049868" cy="1467556"/>
          </a:xfrm>
          <a:prstGeom prst="wedgeRectCallout">
            <a:avLst>
              <a:gd name="adj1" fmla="val 156104"/>
              <a:gd name="adj2" fmla="val 24503"/>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lang="zh-CN" altLang="en-US" b="1" dirty="0">
                <a:latin typeface="Arial" pitchFamily="34" charset="0"/>
                <a:ea typeface="宋体" pitchFamily="2" charset="-122"/>
              </a:rPr>
              <a:t>选择扫码登陆</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
        <p:nvSpPr>
          <p:cNvPr id="10" name="矩形标注 1">
            <a:extLst>
              <a:ext uri="{FF2B5EF4-FFF2-40B4-BE49-F238E27FC236}">
                <a16:creationId xmlns:a16="http://schemas.microsoft.com/office/drawing/2014/main" id="{806EA64B-CEC6-4FA3-A25D-613D92FF8C99}"/>
              </a:ext>
            </a:extLst>
          </p:cNvPr>
          <p:cNvSpPr/>
          <p:nvPr/>
        </p:nvSpPr>
        <p:spPr bwMode="auto">
          <a:xfrm>
            <a:off x="592667" y="3877733"/>
            <a:ext cx="1049868" cy="1744134"/>
          </a:xfrm>
          <a:prstGeom prst="wedgeRectCallout">
            <a:avLst>
              <a:gd name="adj1" fmla="val 328147"/>
              <a:gd name="adj2" fmla="val 24306"/>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打开江苏智慧人社</a:t>
            </a:r>
            <a:r>
              <a:rPr kumimoji="0" lang="en-US" altLang="zh-CN" b="1" i="0" u="none" strike="noStrike" cap="none" normalizeH="0" baseline="0" dirty="0">
                <a:ln>
                  <a:noFill/>
                </a:ln>
                <a:solidFill>
                  <a:schemeClr val="tx1"/>
                </a:solidFill>
                <a:effectLst/>
                <a:latin typeface="Arial" pitchFamily="34" charset="0"/>
                <a:ea typeface="宋体" pitchFamily="2" charset="-122"/>
              </a:rPr>
              <a:t>APP</a:t>
            </a:r>
            <a:r>
              <a:rPr kumimoji="0" lang="zh-CN" altLang="en-US" b="1" i="0" u="none" strike="noStrike" cap="none" normalizeH="0" baseline="0" dirty="0">
                <a:ln>
                  <a:noFill/>
                </a:ln>
                <a:solidFill>
                  <a:schemeClr val="tx1"/>
                </a:solidFill>
                <a:effectLst/>
                <a:latin typeface="Arial" pitchFamily="34" charset="0"/>
                <a:ea typeface="宋体" pitchFamily="2" charset="-122"/>
              </a:rPr>
              <a:t>扫一扫登录</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up)">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2" y="72015"/>
            <a:ext cx="6357674" cy="954107"/>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三、单位用户登录</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3" name="图片 2" descr="1_副本.png"/>
          <p:cNvPicPr>
            <a:picLocks noChangeAspect="1"/>
          </p:cNvPicPr>
          <p:nvPr/>
        </p:nvPicPr>
        <p:blipFill>
          <a:blip r:embed="rId3" cstate="print"/>
          <a:stretch>
            <a:fillRect/>
          </a:stretch>
        </p:blipFill>
        <p:spPr>
          <a:xfrm>
            <a:off x="2133599" y="699912"/>
            <a:ext cx="9663289" cy="6022622"/>
          </a:xfrm>
          <a:prstGeom prst="rect">
            <a:avLst/>
          </a:prstGeom>
        </p:spPr>
      </p:pic>
      <p:sp>
        <p:nvSpPr>
          <p:cNvPr id="4" name="矩形标注 1">
            <a:extLst>
              <a:ext uri="{FF2B5EF4-FFF2-40B4-BE49-F238E27FC236}">
                <a16:creationId xmlns:a16="http://schemas.microsoft.com/office/drawing/2014/main" id="{806EA64B-CEC6-4FA3-A25D-613D92FF8C99}"/>
              </a:ext>
            </a:extLst>
          </p:cNvPr>
          <p:cNvSpPr/>
          <p:nvPr/>
        </p:nvSpPr>
        <p:spPr bwMode="auto">
          <a:xfrm>
            <a:off x="158045" y="846667"/>
            <a:ext cx="1049868" cy="1467556"/>
          </a:xfrm>
          <a:prstGeom prst="wedgeRectCallout">
            <a:avLst>
              <a:gd name="adj1" fmla="val 152878"/>
              <a:gd name="adj2" fmla="val 12965"/>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使用扫一扫功能，扫码登录二维码</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2" y="72015"/>
            <a:ext cx="6357674" cy="954107"/>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三、单位用户登录</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3" name="图片 2" descr="3.png"/>
          <p:cNvPicPr>
            <a:picLocks noChangeAspect="1"/>
          </p:cNvPicPr>
          <p:nvPr/>
        </p:nvPicPr>
        <p:blipFill>
          <a:blip r:embed="rId3" cstate="print"/>
          <a:stretch>
            <a:fillRect/>
          </a:stretch>
        </p:blipFill>
        <p:spPr>
          <a:xfrm>
            <a:off x="0" y="654754"/>
            <a:ext cx="3589867" cy="6203245"/>
          </a:xfrm>
          <a:prstGeom prst="rect">
            <a:avLst/>
          </a:prstGeom>
        </p:spPr>
      </p:pic>
      <p:pic>
        <p:nvPicPr>
          <p:cNvPr id="4" name="图片 3" descr="2_副本.jpg"/>
          <p:cNvPicPr>
            <a:picLocks noChangeAspect="1"/>
          </p:cNvPicPr>
          <p:nvPr/>
        </p:nvPicPr>
        <p:blipFill>
          <a:blip r:embed="rId4" cstate="print"/>
          <a:stretch>
            <a:fillRect/>
          </a:stretch>
        </p:blipFill>
        <p:spPr>
          <a:xfrm>
            <a:off x="3640896" y="693518"/>
            <a:ext cx="4024259" cy="6164482"/>
          </a:xfrm>
          <a:prstGeom prst="rect">
            <a:avLst/>
          </a:prstGeom>
        </p:spPr>
      </p:pic>
      <p:sp>
        <p:nvSpPr>
          <p:cNvPr id="5" name="矩形标注 1">
            <a:extLst>
              <a:ext uri="{FF2B5EF4-FFF2-40B4-BE49-F238E27FC236}">
                <a16:creationId xmlns:a16="http://schemas.microsoft.com/office/drawing/2014/main" id="{806EA64B-CEC6-4FA3-A25D-613D92FF8C99}"/>
              </a:ext>
            </a:extLst>
          </p:cNvPr>
          <p:cNvSpPr/>
          <p:nvPr/>
        </p:nvSpPr>
        <p:spPr bwMode="auto">
          <a:xfrm>
            <a:off x="4978402" y="2991556"/>
            <a:ext cx="1140177" cy="1162754"/>
          </a:xfrm>
          <a:prstGeom prst="wedgeRectCallout">
            <a:avLst>
              <a:gd name="adj1" fmla="val 8227"/>
              <a:gd name="adj2" fmla="val -96788"/>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选择需要登录的单位</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pic>
        <p:nvPicPr>
          <p:cNvPr id="6" name="图片 5" descr="4_副本.jpg"/>
          <p:cNvPicPr>
            <a:picLocks noChangeAspect="1"/>
          </p:cNvPicPr>
          <p:nvPr/>
        </p:nvPicPr>
        <p:blipFill>
          <a:blip r:embed="rId5" cstate="print"/>
          <a:stretch>
            <a:fillRect/>
          </a:stretch>
        </p:blipFill>
        <p:spPr>
          <a:xfrm>
            <a:off x="8184445" y="677334"/>
            <a:ext cx="4007556" cy="6180666"/>
          </a:xfrm>
          <a:prstGeom prst="rect">
            <a:avLst/>
          </a:prstGeom>
        </p:spPr>
      </p:pic>
      <p:sp>
        <p:nvSpPr>
          <p:cNvPr id="7" name="矩形标注 1">
            <a:extLst>
              <a:ext uri="{FF2B5EF4-FFF2-40B4-BE49-F238E27FC236}">
                <a16:creationId xmlns:a16="http://schemas.microsoft.com/office/drawing/2014/main" id="{806EA64B-CEC6-4FA3-A25D-613D92FF8C99}"/>
              </a:ext>
            </a:extLst>
          </p:cNvPr>
          <p:cNvSpPr/>
          <p:nvPr/>
        </p:nvSpPr>
        <p:spPr bwMode="auto">
          <a:xfrm>
            <a:off x="6451602" y="5243689"/>
            <a:ext cx="1140177" cy="1162754"/>
          </a:xfrm>
          <a:prstGeom prst="wedgeRectCallout">
            <a:avLst>
              <a:gd name="adj1" fmla="val 127039"/>
              <a:gd name="adj2" fmla="val -5525"/>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点击登录按钮</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2" y="72015"/>
            <a:ext cx="6357674" cy="954107"/>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三、单位用户登录</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bwMode="auto">
          <a:xfrm>
            <a:off x="662819" y="772062"/>
            <a:ext cx="6031492" cy="400110"/>
          </a:xfrm>
          <a:prstGeom prst="rect">
            <a:avLst/>
          </a:prstGeom>
          <a:ln/>
        </p:spPr>
        <p:style>
          <a:lnRef idx="1">
            <a:schemeClr val="accent6"/>
          </a:lnRef>
          <a:fillRef idx="3">
            <a:schemeClr val="accent6"/>
          </a:fillRef>
          <a:effectRef idx="2">
            <a:schemeClr val="accent6"/>
          </a:effectRef>
          <a:fontRef idx="minor">
            <a:schemeClr val="lt1"/>
          </a:fontRef>
        </p:style>
        <p:txBody>
          <a:bodyPr wrap="square">
            <a:spAutoFit/>
          </a:bodyPr>
          <a:lstStyle/>
          <a:p>
            <a:r>
              <a:rPr lang="zh-CN" altLang="en-US" sz="2000" b="1" dirty="0"/>
              <a:t>方法二、账号密码登录</a:t>
            </a:r>
            <a:endParaRPr lang="zh-CN" altLang="en-US" sz="2000" dirty="0"/>
          </a:p>
        </p:txBody>
      </p:sp>
      <p:pic>
        <p:nvPicPr>
          <p:cNvPr id="1026" name="Picture 2" descr="C:\Users\Administrator.USER-20190524AA\Desktop\照片\图片1_副本.png"/>
          <p:cNvPicPr>
            <a:picLocks noChangeAspect="1" noChangeArrowheads="1"/>
          </p:cNvPicPr>
          <p:nvPr/>
        </p:nvPicPr>
        <p:blipFill>
          <a:blip r:embed="rId3" cstate="print"/>
          <a:srcRect/>
          <a:stretch>
            <a:fillRect/>
          </a:stretch>
        </p:blipFill>
        <p:spPr bwMode="auto">
          <a:xfrm>
            <a:off x="208139" y="1224045"/>
            <a:ext cx="9929283" cy="5392479"/>
          </a:xfrm>
          <a:prstGeom prst="rect">
            <a:avLst/>
          </a:prstGeom>
          <a:noFill/>
        </p:spPr>
      </p:pic>
      <p:sp>
        <p:nvSpPr>
          <p:cNvPr id="6" name="矩形标注 1">
            <a:extLst>
              <a:ext uri="{FF2B5EF4-FFF2-40B4-BE49-F238E27FC236}">
                <a16:creationId xmlns:a16="http://schemas.microsoft.com/office/drawing/2014/main" id="{806EA64B-CEC6-4FA3-A25D-613D92FF8C99}"/>
              </a:ext>
            </a:extLst>
          </p:cNvPr>
          <p:cNvSpPr/>
          <p:nvPr/>
        </p:nvSpPr>
        <p:spPr bwMode="auto">
          <a:xfrm>
            <a:off x="10882490" y="1659466"/>
            <a:ext cx="1049865" cy="1388533"/>
          </a:xfrm>
          <a:prstGeom prst="wedgeRectCallout">
            <a:avLst>
              <a:gd name="adj1" fmla="val -159312"/>
              <a:gd name="adj2" fmla="val 32580"/>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lang="zh-CN" altLang="en-US" b="1" dirty="0">
                <a:latin typeface="Arial" pitchFamily="34" charset="0"/>
                <a:ea typeface="宋体" pitchFamily="2" charset="-122"/>
              </a:rPr>
              <a:t>选择账号密码登录</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
        <p:nvSpPr>
          <p:cNvPr id="7" name="矩形标注 1">
            <a:extLst>
              <a:ext uri="{FF2B5EF4-FFF2-40B4-BE49-F238E27FC236}">
                <a16:creationId xmlns:a16="http://schemas.microsoft.com/office/drawing/2014/main" id="{806EA64B-CEC6-4FA3-A25D-613D92FF8C99}"/>
              </a:ext>
            </a:extLst>
          </p:cNvPr>
          <p:cNvSpPr/>
          <p:nvPr/>
        </p:nvSpPr>
        <p:spPr bwMode="auto">
          <a:xfrm>
            <a:off x="10888135" y="3110088"/>
            <a:ext cx="1049865" cy="1388533"/>
          </a:xfrm>
          <a:prstGeom prst="wedgeRectCallout">
            <a:avLst>
              <a:gd name="adj1" fmla="val -167914"/>
              <a:gd name="adj2" fmla="val 17133"/>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录入单位账号密码</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
        <p:nvSpPr>
          <p:cNvPr id="8" name="矩形标注 1">
            <a:extLst>
              <a:ext uri="{FF2B5EF4-FFF2-40B4-BE49-F238E27FC236}">
                <a16:creationId xmlns:a16="http://schemas.microsoft.com/office/drawing/2014/main" id="{806EA64B-CEC6-4FA3-A25D-613D92FF8C99}"/>
              </a:ext>
            </a:extLst>
          </p:cNvPr>
          <p:cNvSpPr/>
          <p:nvPr/>
        </p:nvSpPr>
        <p:spPr bwMode="auto">
          <a:xfrm>
            <a:off x="10905068" y="4549421"/>
            <a:ext cx="1049865" cy="1162757"/>
          </a:xfrm>
          <a:prstGeom prst="wedgeRectCallout">
            <a:avLst>
              <a:gd name="adj1" fmla="val -185118"/>
              <a:gd name="adj2" fmla="val 11308"/>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点击登录</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02"/>
          <p:cNvGrpSpPr/>
          <p:nvPr/>
        </p:nvGrpSpPr>
        <p:grpSpPr>
          <a:xfrm>
            <a:off x="639423" y="4425225"/>
            <a:ext cx="10970687" cy="1485945"/>
            <a:chOff x="6102748" y="1607214"/>
            <a:chExt cx="4120738" cy="558141"/>
          </a:xfrm>
        </p:grpSpPr>
        <p:sp>
          <p:nvSpPr>
            <p:cNvPr id="104" name="椭圆 103"/>
            <p:cNvSpPr/>
            <p:nvPr/>
          </p:nvSpPr>
          <p:spPr>
            <a:xfrm>
              <a:off x="6222670" y="1654117"/>
              <a:ext cx="487488" cy="487488"/>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solidFill>
                  <a:srgbClr val="203D3D"/>
                </a:solidFill>
                <a:latin typeface="微软雅黑" panose="020B0503020204020204" pitchFamily="34" charset="-122"/>
                <a:ea typeface="微软雅黑" panose="020B0503020204020204" pitchFamily="34" charset="-122"/>
              </a:endParaRPr>
            </a:p>
          </p:txBody>
        </p:sp>
        <p:sp>
          <p:nvSpPr>
            <p:cNvPr id="105" name="圆角矩形 104"/>
            <p:cNvSpPr/>
            <p:nvPr/>
          </p:nvSpPr>
          <p:spPr>
            <a:xfrm>
              <a:off x="6102748" y="1607214"/>
              <a:ext cx="4120738" cy="558141"/>
            </a:xfrm>
            <a:prstGeom prst="roundRect">
              <a:avLst/>
            </a:prstGeom>
            <a:noFill/>
            <a:ln>
              <a:solidFill>
                <a:srgbClr val="203D3D"/>
              </a:solidFill>
            </a:ln>
            <a:effectLst>
              <a:outerShdw blurRad="76200" dir="18900000" sy="23000" kx="-1200000" algn="bl" rotWithShape="0">
                <a:prstClr val="black">
                  <a:alpha val="2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03D3D"/>
                </a:solidFill>
                <a:latin typeface="微软雅黑" panose="020B0503020204020204" pitchFamily="34" charset="-122"/>
                <a:ea typeface="微软雅黑" panose="020B0503020204020204" pitchFamily="34" charset="-122"/>
              </a:endParaRPr>
            </a:p>
          </p:txBody>
        </p:sp>
        <p:sp>
          <p:nvSpPr>
            <p:cNvPr id="107" name="矩形 106"/>
            <p:cNvSpPr/>
            <p:nvPr/>
          </p:nvSpPr>
          <p:spPr>
            <a:xfrm>
              <a:off x="8359521" y="1719646"/>
              <a:ext cx="1456623" cy="312134"/>
            </a:xfrm>
            <a:prstGeom prst="rect">
              <a:avLst/>
            </a:prstGeom>
          </p:spPr>
          <p:txBody>
            <a:bodyPr wrap="none">
              <a:spAutoFit/>
            </a:bodyPr>
            <a:lstStyle/>
            <a:p>
              <a:pPr algn="ctr"/>
              <a:r>
                <a:rPr lang="zh-CN" altLang="en-US" sz="4800" b="1" kern="0" dirty="0">
                  <a:solidFill>
                    <a:schemeClr val="accent5"/>
                  </a:solidFill>
                  <a:latin typeface="微软雅黑" panose="020B0503020204020204" pitchFamily="34" charset="-122"/>
                  <a:ea typeface="微软雅黑" panose="020B0503020204020204" pitchFamily="34" charset="-122"/>
                </a:rPr>
                <a:t>单位主体功能</a:t>
              </a:r>
            </a:p>
          </p:txBody>
        </p:sp>
      </p:grpSp>
      <p:sp>
        <p:nvSpPr>
          <p:cNvPr id="117" name="矩形 116"/>
          <p:cNvSpPr/>
          <p:nvPr/>
        </p:nvSpPr>
        <p:spPr>
          <a:xfrm>
            <a:off x="1167430" y="4812268"/>
            <a:ext cx="880370" cy="769441"/>
          </a:xfrm>
          <a:prstGeom prst="rect">
            <a:avLst/>
          </a:prstGeom>
        </p:spPr>
        <p:txBody>
          <a:bodyPr wrap="none">
            <a:spAutoFit/>
          </a:bodyPr>
          <a:lstStyle/>
          <a:p>
            <a:pPr algn="ctr"/>
            <a:r>
              <a:rPr lang="en-US" altLang="zh-CN" sz="44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04</a:t>
            </a:r>
            <a:endParaRPr lang="zh-CN" altLang="en-US" sz="44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2" name="矩形 31"/>
          <p:cNvSpPr/>
          <p:nvPr/>
        </p:nvSpPr>
        <p:spPr>
          <a:xfrm>
            <a:off x="2715572" y="5140054"/>
            <a:ext cx="2885726" cy="707886"/>
          </a:xfrm>
          <a:prstGeom prst="rect">
            <a:avLst/>
          </a:prstGeom>
        </p:spPr>
        <p:txBody>
          <a:bodyPr wrap="none">
            <a:spAutoFit/>
          </a:bodyPr>
          <a:lstStyle/>
          <a:p>
            <a:pPr algn="ctr"/>
            <a:r>
              <a:rPr lang="en-US" altLang="zh-CN" sz="4000" b="1" kern="0" dirty="0">
                <a:solidFill>
                  <a:schemeClr val="accent1"/>
                </a:solidFill>
                <a:latin typeface="微软雅黑" panose="020B0503020204020204" pitchFamily="34" charset="-122"/>
                <a:ea typeface="微软雅黑" panose="020B0503020204020204" pitchFamily="34" charset="-122"/>
              </a:rPr>
              <a:t>PART ONE</a:t>
            </a:r>
          </a:p>
        </p:txBody>
      </p:sp>
      <p:sp>
        <p:nvSpPr>
          <p:cNvPr id="3" name="文本框 2"/>
          <p:cNvSpPr txBox="1"/>
          <p:nvPr/>
        </p:nvSpPr>
        <p:spPr>
          <a:xfrm>
            <a:off x="467512" y="2915080"/>
            <a:ext cx="5543128"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点击插入文档标题</a:t>
            </a:r>
          </a:p>
        </p:txBody>
      </p:sp>
    </p:spTree>
    <p:extLst>
      <p:ext uri="{BB962C8B-B14F-4D97-AF65-F5344CB8AC3E}">
        <p14:creationId xmlns:p14="http://schemas.microsoft.com/office/powerpoint/2010/main" val="170971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2" y="72015"/>
            <a:ext cx="6357674" cy="954107"/>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四、单位主体功能</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1026" name="Picture 2" descr="C:\Users\Administrator.USER-20190524AA\Desktop\捕获11_副本.png"/>
          <p:cNvPicPr>
            <a:picLocks noChangeAspect="1" noChangeArrowheads="1"/>
          </p:cNvPicPr>
          <p:nvPr/>
        </p:nvPicPr>
        <p:blipFill>
          <a:blip r:embed="rId3" cstate="print"/>
          <a:srcRect/>
          <a:stretch>
            <a:fillRect/>
          </a:stretch>
        </p:blipFill>
        <p:spPr bwMode="auto">
          <a:xfrm>
            <a:off x="169333" y="735423"/>
            <a:ext cx="11559823" cy="6122577"/>
          </a:xfrm>
          <a:prstGeom prst="rect">
            <a:avLst/>
          </a:prstGeom>
          <a:noFill/>
        </p:spPr>
      </p:pic>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2" y="72015"/>
            <a:ext cx="6357674" cy="954107"/>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四、单位主体功能</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2051" name="Picture 3" descr="C:\Users\Administrator.USER-20190524AA\Desktop\捕获22_副本_副本.png"/>
          <p:cNvPicPr>
            <a:picLocks noChangeAspect="1" noChangeArrowheads="1"/>
          </p:cNvPicPr>
          <p:nvPr/>
        </p:nvPicPr>
        <p:blipFill>
          <a:blip r:embed="rId3" cstate="print"/>
          <a:srcRect/>
          <a:stretch>
            <a:fillRect/>
          </a:stretch>
        </p:blipFill>
        <p:spPr bwMode="auto">
          <a:xfrm>
            <a:off x="0" y="822854"/>
            <a:ext cx="10363200" cy="6074161"/>
          </a:xfrm>
          <a:prstGeom prst="rect">
            <a:avLst/>
          </a:prstGeom>
          <a:noFill/>
        </p:spPr>
      </p:pic>
      <p:sp>
        <p:nvSpPr>
          <p:cNvPr id="5" name="矩形标注 1">
            <a:extLst>
              <a:ext uri="{FF2B5EF4-FFF2-40B4-BE49-F238E27FC236}">
                <a16:creationId xmlns:a16="http://schemas.microsoft.com/office/drawing/2014/main" id="{806EA64B-CEC6-4FA3-A25D-613D92FF8C99}"/>
              </a:ext>
            </a:extLst>
          </p:cNvPr>
          <p:cNvSpPr/>
          <p:nvPr/>
        </p:nvSpPr>
        <p:spPr bwMode="auto">
          <a:xfrm>
            <a:off x="10882490" y="1659466"/>
            <a:ext cx="1049865" cy="1388533"/>
          </a:xfrm>
          <a:prstGeom prst="wedgeRectCallout">
            <a:avLst>
              <a:gd name="adj1" fmla="val -230280"/>
              <a:gd name="adj2" fmla="val 35019"/>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单位基本信息</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
        <p:nvSpPr>
          <p:cNvPr id="7" name="矩形标注 1">
            <a:extLst>
              <a:ext uri="{FF2B5EF4-FFF2-40B4-BE49-F238E27FC236}">
                <a16:creationId xmlns:a16="http://schemas.microsoft.com/office/drawing/2014/main" id="{806EA64B-CEC6-4FA3-A25D-613D92FF8C99}"/>
              </a:ext>
            </a:extLst>
          </p:cNvPr>
          <p:cNvSpPr/>
          <p:nvPr/>
        </p:nvSpPr>
        <p:spPr bwMode="auto">
          <a:xfrm>
            <a:off x="10899423" y="4092222"/>
            <a:ext cx="1049865" cy="1388533"/>
          </a:xfrm>
          <a:prstGeom prst="wedgeRectCallout">
            <a:avLst>
              <a:gd name="adj1" fmla="val -152861"/>
              <a:gd name="adj2" fmla="val 17133"/>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单位参保信息</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2" y="72015"/>
            <a:ext cx="6357674" cy="954107"/>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四、单位主体功能</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3074" name="Picture 2" descr="C:\Users\Administrator.USER-20190524AA\Desktop\捕获33_副本.png"/>
          <p:cNvPicPr>
            <a:picLocks noChangeAspect="1" noChangeArrowheads="1"/>
          </p:cNvPicPr>
          <p:nvPr/>
        </p:nvPicPr>
        <p:blipFill>
          <a:blip r:embed="rId3" cstate="print"/>
          <a:srcRect/>
          <a:stretch>
            <a:fillRect/>
          </a:stretch>
        </p:blipFill>
        <p:spPr bwMode="auto">
          <a:xfrm>
            <a:off x="0" y="775230"/>
            <a:ext cx="10161231" cy="6082770"/>
          </a:xfrm>
          <a:prstGeom prst="rect">
            <a:avLst/>
          </a:prstGeom>
          <a:noFill/>
        </p:spPr>
      </p:pic>
      <p:sp>
        <p:nvSpPr>
          <p:cNvPr id="4" name="矩形标注 1">
            <a:extLst>
              <a:ext uri="{FF2B5EF4-FFF2-40B4-BE49-F238E27FC236}">
                <a16:creationId xmlns:a16="http://schemas.microsoft.com/office/drawing/2014/main" id="{806EA64B-CEC6-4FA3-A25D-613D92FF8C99}"/>
              </a:ext>
            </a:extLst>
          </p:cNvPr>
          <p:cNvSpPr/>
          <p:nvPr/>
        </p:nvSpPr>
        <p:spPr bwMode="auto">
          <a:xfrm>
            <a:off x="10893779" y="1298221"/>
            <a:ext cx="1049865" cy="1388533"/>
          </a:xfrm>
          <a:prstGeom prst="wedgeRectCallout">
            <a:avLst>
              <a:gd name="adj1" fmla="val -230280"/>
              <a:gd name="adj2" fmla="val 35019"/>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选择对应险种、期限</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
        <p:nvSpPr>
          <p:cNvPr id="5" name="矩形标注 1">
            <a:extLst>
              <a:ext uri="{FF2B5EF4-FFF2-40B4-BE49-F238E27FC236}">
                <a16:creationId xmlns:a16="http://schemas.microsoft.com/office/drawing/2014/main" id="{806EA64B-CEC6-4FA3-A25D-613D92FF8C99}"/>
              </a:ext>
            </a:extLst>
          </p:cNvPr>
          <p:cNvSpPr/>
          <p:nvPr/>
        </p:nvSpPr>
        <p:spPr bwMode="auto">
          <a:xfrm>
            <a:off x="10922001" y="5221110"/>
            <a:ext cx="1049865" cy="1388533"/>
          </a:xfrm>
          <a:prstGeom prst="wedgeRectCallout">
            <a:avLst>
              <a:gd name="adj1" fmla="val -501249"/>
              <a:gd name="adj2" fmla="val 28515"/>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显示单位全体人员信息</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
        <p:nvSpPr>
          <p:cNvPr id="6" name="矩形标注 1">
            <a:extLst>
              <a:ext uri="{FF2B5EF4-FFF2-40B4-BE49-F238E27FC236}">
                <a16:creationId xmlns:a16="http://schemas.microsoft.com/office/drawing/2014/main" id="{806EA64B-CEC6-4FA3-A25D-613D92FF8C99}"/>
              </a:ext>
            </a:extLst>
          </p:cNvPr>
          <p:cNvSpPr/>
          <p:nvPr/>
        </p:nvSpPr>
        <p:spPr bwMode="auto">
          <a:xfrm>
            <a:off x="7433735" y="4543776"/>
            <a:ext cx="1049865" cy="1388533"/>
          </a:xfrm>
          <a:prstGeom prst="wedgeRectCallout">
            <a:avLst>
              <a:gd name="adj1" fmla="val -155011"/>
              <a:gd name="adj2" fmla="val -57664"/>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选择需要打印人员添加</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2" y="72015"/>
            <a:ext cx="6357674" cy="954107"/>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四、单位主体功能</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4098" name="Picture 2" descr="C:\Users\Administrator.USER-20190524AA\Desktop\捕获44_副本.png"/>
          <p:cNvPicPr>
            <a:picLocks noChangeAspect="1" noChangeArrowheads="1"/>
          </p:cNvPicPr>
          <p:nvPr/>
        </p:nvPicPr>
        <p:blipFill>
          <a:blip r:embed="rId3" cstate="print"/>
          <a:srcRect/>
          <a:stretch>
            <a:fillRect/>
          </a:stretch>
        </p:blipFill>
        <p:spPr bwMode="auto">
          <a:xfrm>
            <a:off x="496711" y="982133"/>
            <a:ext cx="11277600" cy="5571067"/>
          </a:xfrm>
          <a:prstGeom prst="rect">
            <a:avLst/>
          </a:prstGeom>
          <a:noFill/>
        </p:spPr>
      </p:pic>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2" y="72015"/>
            <a:ext cx="6357674" cy="954107"/>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四、单位主体功能</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5122" name="Picture 2" descr="C:\Users\Administrator.USER-20190524AA\Desktop\捕获55_副本.png"/>
          <p:cNvPicPr>
            <a:picLocks noChangeAspect="1" noChangeArrowheads="1"/>
          </p:cNvPicPr>
          <p:nvPr/>
        </p:nvPicPr>
        <p:blipFill>
          <a:blip r:embed="rId3" cstate="print"/>
          <a:srcRect/>
          <a:stretch>
            <a:fillRect/>
          </a:stretch>
        </p:blipFill>
        <p:spPr bwMode="auto">
          <a:xfrm>
            <a:off x="0" y="823382"/>
            <a:ext cx="10144328" cy="6034618"/>
          </a:xfrm>
          <a:prstGeom prst="rect">
            <a:avLst/>
          </a:prstGeom>
          <a:noFill/>
        </p:spPr>
      </p:pic>
      <p:sp>
        <p:nvSpPr>
          <p:cNvPr id="5" name="矩形标注 1">
            <a:extLst>
              <a:ext uri="{FF2B5EF4-FFF2-40B4-BE49-F238E27FC236}">
                <a16:creationId xmlns:a16="http://schemas.microsoft.com/office/drawing/2014/main" id="{806EA64B-CEC6-4FA3-A25D-613D92FF8C99}"/>
              </a:ext>
            </a:extLst>
          </p:cNvPr>
          <p:cNvSpPr/>
          <p:nvPr/>
        </p:nvSpPr>
        <p:spPr bwMode="auto">
          <a:xfrm>
            <a:off x="10961512" y="4752620"/>
            <a:ext cx="1049865" cy="1388533"/>
          </a:xfrm>
          <a:prstGeom prst="wedgeRectCallout">
            <a:avLst>
              <a:gd name="adj1" fmla="val -119527"/>
              <a:gd name="adj2" fmla="val 23637"/>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显示单位历史办件信息</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
        <p:nvSpPr>
          <p:cNvPr id="6" name="矩形标注 1">
            <a:extLst>
              <a:ext uri="{FF2B5EF4-FFF2-40B4-BE49-F238E27FC236}">
                <a16:creationId xmlns:a16="http://schemas.microsoft.com/office/drawing/2014/main" id="{806EA64B-CEC6-4FA3-A25D-613D92FF8C99}"/>
              </a:ext>
            </a:extLst>
          </p:cNvPr>
          <p:cNvSpPr/>
          <p:nvPr/>
        </p:nvSpPr>
        <p:spPr bwMode="auto">
          <a:xfrm>
            <a:off x="10967156" y="2297286"/>
            <a:ext cx="1049865" cy="1388533"/>
          </a:xfrm>
          <a:prstGeom prst="wedgeRectCallout">
            <a:avLst>
              <a:gd name="adj1" fmla="val -491571"/>
              <a:gd name="adj2" fmla="val 78922"/>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lang="zh-CN" altLang="en-US" b="1" dirty="0">
                <a:latin typeface="Arial" pitchFamily="34" charset="0"/>
                <a:ea typeface="宋体" pitchFamily="2" charset="-122"/>
              </a:rPr>
              <a:t>查看办件进度及详情</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493368" y="854500"/>
            <a:ext cx="3176256" cy="1281154"/>
            <a:chOff x="714772" y="710729"/>
            <a:chExt cx="3176256" cy="1281154"/>
          </a:xfrm>
        </p:grpSpPr>
        <p:grpSp>
          <p:nvGrpSpPr>
            <p:cNvPr id="37" name="组合 36"/>
            <p:cNvGrpSpPr/>
            <p:nvPr/>
          </p:nvGrpSpPr>
          <p:grpSpPr>
            <a:xfrm>
              <a:off x="995760" y="710729"/>
              <a:ext cx="2895268" cy="1281154"/>
              <a:chOff x="4124325" y="2390775"/>
              <a:chExt cx="1250971" cy="1162050"/>
            </a:xfrm>
          </p:grpSpPr>
          <p:cxnSp>
            <p:nvCxnSpPr>
              <p:cNvPr id="38" name="直接连接符 37"/>
              <p:cNvCxnSpPr/>
              <p:nvPr/>
            </p:nvCxnSpPr>
            <p:spPr>
              <a:xfrm>
                <a:off x="4127521" y="2393948"/>
                <a:ext cx="124777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a:off x="4124325" y="2390775"/>
                <a:ext cx="0" cy="72124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0" name="直接连接符 39"/>
              <p:cNvCxnSpPr/>
              <p:nvPr/>
            </p:nvCxnSpPr>
            <p:spPr>
              <a:xfrm>
                <a:off x="4124325" y="3552825"/>
                <a:ext cx="1247775"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5372100" y="2390775"/>
                <a:ext cx="0" cy="116205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2" name="矩形 41"/>
            <p:cNvSpPr/>
            <p:nvPr/>
          </p:nvSpPr>
          <p:spPr>
            <a:xfrm>
              <a:off x="714772" y="847942"/>
              <a:ext cx="561975" cy="5429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bg1"/>
                </a:solidFill>
                <a:latin typeface="字魂59号-创粗黑" panose="00000500000000000000" pitchFamily="2" charset="-122"/>
              </a:endParaRPr>
            </a:p>
          </p:txBody>
        </p:sp>
        <p:sp>
          <p:nvSpPr>
            <p:cNvPr id="43" name="TextBox 42"/>
            <p:cNvSpPr txBox="1"/>
            <p:nvPr/>
          </p:nvSpPr>
          <p:spPr>
            <a:xfrm>
              <a:off x="903805" y="1505893"/>
              <a:ext cx="1836208" cy="461665"/>
            </a:xfrm>
            <a:prstGeom prst="rect">
              <a:avLst/>
            </a:prstGeom>
            <a:noFill/>
          </p:spPr>
          <p:txBody>
            <a:bodyPr wrap="none" rtlCol="0">
              <a:spAutoFit/>
            </a:bodyPr>
            <a:lstStyle/>
            <a:p>
              <a:r>
                <a:rPr lang="en-US" altLang="zh-CN" sz="2400" dirty="0">
                  <a:solidFill>
                    <a:schemeClr val="bg1"/>
                  </a:solidFill>
                  <a:latin typeface="微软雅黑" panose="020B0503020204020204" pitchFamily="34" charset="-122"/>
                  <a:ea typeface="微软雅黑" panose="020B0503020204020204" pitchFamily="34" charset="-122"/>
                </a:rPr>
                <a:t>CONTENTS</a:t>
              </a:r>
              <a:endParaRPr lang="zh-CN" altLang="en-US" sz="2400" dirty="0">
                <a:solidFill>
                  <a:schemeClr val="bg1"/>
                </a:solidFill>
                <a:latin typeface="微软雅黑" panose="020B0503020204020204" pitchFamily="34" charset="-122"/>
                <a:ea typeface="微软雅黑" panose="020B0503020204020204" pitchFamily="34" charset="-122"/>
              </a:endParaRPr>
            </a:p>
          </p:txBody>
        </p:sp>
        <p:sp>
          <p:nvSpPr>
            <p:cNvPr id="78" name="文本框 61"/>
            <p:cNvSpPr txBox="1"/>
            <p:nvPr/>
          </p:nvSpPr>
          <p:spPr>
            <a:xfrm>
              <a:off x="1821909" y="725810"/>
              <a:ext cx="2014634" cy="830997"/>
            </a:xfrm>
            <a:prstGeom prst="rect">
              <a:avLst/>
            </a:prstGeom>
            <a:noFill/>
          </p:spPr>
          <p:txBody>
            <a:bodyPr wrap="square" rtlCol="0">
              <a:spAutoFit/>
            </a:bodyPr>
            <a:lstStyle/>
            <a:p>
              <a:r>
                <a:rPr lang="zh-CN" altLang="en-US" sz="4800" dirty="0">
                  <a:solidFill>
                    <a:schemeClr val="bg1"/>
                  </a:solidFill>
                  <a:latin typeface="微软雅黑" panose="020B0503020204020204" pitchFamily="34" charset="-122"/>
                  <a:ea typeface="微软雅黑" panose="020B0503020204020204" pitchFamily="34" charset="-122"/>
                </a:rPr>
                <a:t>目 录</a:t>
              </a:r>
            </a:p>
          </p:txBody>
        </p:sp>
      </p:grpSp>
      <p:grpSp>
        <p:nvGrpSpPr>
          <p:cNvPr id="34" name="组合 33"/>
          <p:cNvGrpSpPr/>
          <p:nvPr/>
        </p:nvGrpSpPr>
        <p:grpSpPr>
          <a:xfrm>
            <a:off x="6524779" y="4852942"/>
            <a:ext cx="4696377" cy="558141"/>
            <a:chOff x="6594047" y="4002959"/>
            <a:chExt cx="4451245" cy="558141"/>
          </a:xfrm>
        </p:grpSpPr>
        <p:sp>
          <p:nvSpPr>
            <p:cNvPr id="35" name="圆角矩形 34"/>
            <p:cNvSpPr/>
            <p:nvPr/>
          </p:nvSpPr>
          <p:spPr>
            <a:xfrm>
              <a:off x="6594047" y="4002959"/>
              <a:ext cx="4451245" cy="558141"/>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dirty="0">
                <a:solidFill>
                  <a:srgbClr val="203D3D"/>
                </a:solidFill>
                <a:latin typeface="微软雅黑" panose="020B0503020204020204" pitchFamily="34" charset="-122"/>
                <a:ea typeface="微软雅黑" panose="020B0503020204020204" pitchFamily="34" charset="-122"/>
              </a:endParaRPr>
            </a:p>
          </p:txBody>
        </p:sp>
        <p:sp>
          <p:nvSpPr>
            <p:cNvPr id="36" name="椭圆 35"/>
            <p:cNvSpPr/>
            <p:nvPr/>
          </p:nvSpPr>
          <p:spPr>
            <a:xfrm>
              <a:off x="6713970" y="4038286"/>
              <a:ext cx="487488" cy="487488"/>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sz="1050" spc="-300" dirty="0">
                <a:solidFill>
                  <a:schemeClr val="bg1"/>
                </a:solidFill>
                <a:latin typeface="微软雅黑" panose="020B0503020204020204" pitchFamily="34" charset="-122"/>
                <a:ea typeface="微软雅黑" panose="020B0503020204020204" pitchFamily="34" charset="-122"/>
              </a:endParaRPr>
            </a:p>
          </p:txBody>
        </p:sp>
        <p:sp>
          <p:nvSpPr>
            <p:cNvPr id="44" name="矩形 43"/>
            <p:cNvSpPr/>
            <p:nvPr/>
          </p:nvSpPr>
          <p:spPr>
            <a:xfrm>
              <a:off x="7132460" y="4085787"/>
              <a:ext cx="3593519" cy="400110"/>
            </a:xfrm>
            <a:prstGeom prst="rect">
              <a:avLst/>
            </a:prstGeom>
          </p:spPr>
          <p:txBody>
            <a:bodyPr wrap="square">
              <a:spAutoFit/>
            </a:bodyPr>
            <a:lstStyle/>
            <a:p>
              <a:pPr algn="ctr"/>
              <a:r>
                <a:rPr lang="zh-CN" altLang="en-US" sz="2000" b="1" kern="0" dirty="0">
                  <a:solidFill>
                    <a:schemeClr val="accent5"/>
                  </a:solidFill>
                  <a:latin typeface="微软雅黑" panose="020B0503020204020204" pitchFamily="34" charset="-122"/>
                  <a:ea typeface="微软雅黑" panose="020B0503020204020204" pitchFamily="34" charset="-122"/>
                </a:rPr>
                <a:t>单位主体功能</a:t>
              </a:r>
            </a:p>
          </p:txBody>
        </p:sp>
        <p:sp>
          <p:nvSpPr>
            <p:cNvPr id="45" name="矩形 44"/>
            <p:cNvSpPr/>
            <p:nvPr/>
          </p:nvSpPr>
          <p:spPr>
            <a:xfrm>
              <a:off x="6720510" y="4081974"/>
              <a:ext cx="475855" cy="400110"/>
            </a:xfrm>
            <a:prstGeom prst="rect">
              <a:avLst/>
            </a:prstGeom>
          </p:spPr>
          <p:txBody>
            <a:bodyPr wrap="none">
              <a:spAutoFit/>
            </a:bodyPr>
            <a:lstStyle/>
            <a:p>
              <a:pPr algn="ctr"/>
              <a:r>
                <a:rPr lang="en-US" altLang="zh-CN" sz="20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04</a:t>
              </a:r>
              <a:endParaRPr lang="zh-CN" altLang="en-US" sz="20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1502844" y="4891315"/>
            <a:ext cx="4525423" cy="561699"/>
            <a:chOff x="6594047" y="3999401"/>
            <a:chExt cx="4525423" cy="561699"/>
          </a:xfrm>
        </p:grpSpPr>
        <p:sp>
          <p:nvSpPr>
            <p:cNvPr id="32" name="圆角矩形 31"/>
            <p:cNvSpPr/>
            <p:nvPr/>
          </p:nvSpPr>
          <p:spPr>
            <a:xfrm>
              <a:off x="6594047" y="3999401"/>
              <a:ext cx="4525423" cy="561699"/>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dirty="0">
                <a:solidFill>
                  <a:srgbClr val="203D3D"/>
                </a:solidFill>
                <a:latin typeface="微软雅黑" panose="020B0503020204020204" pitchFamily="34" charset="-122"/>
                <a:ea typeface="微软雅黑" panose="020B0503020204020204" pitchFamily="34" charset="-122"/>
              </a:endParaRPr>
            </a:p>
          </p:txBody>
        </p:sp>
        <p:sp>
          <p:nvSpPr>
            <p:cNvPr id="33" name="椭圆 32"/>
            <p:cNvSpPr/>
            <p:nvPr/>
          </p:nvSpPr>
          <p:spPr>
            <a:xfrm>
              <a:off x="6713970" y="4038286"/>
              <a:ext cx="487488" cy="487488"/>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sz="1050" spc="-300" dirty="0">
                <a:solidFill>
                  <a:schemeClr val="bg1"/>
                </a:solidFill>
                <a:latin typeface="微软雅黑" panose="020B0503020204020204" pitchFamily="34" charset="-122"/>
                <a:ea typeface="微软雅黑" panose="020B0503020204020204" pitchFamily="34" charset="-122"/>
              </a:endParaRPr>
            </a:p>
          </p:txBody>
        </p:sp>
        <p:sp>
          <p:nvSpPr>
            <p:cNvPr id="56" name="矩形 55"/>
            <p:cNvSpPr/>
            <p:nvPr/>
          </p:nvSpPr>
          <p:spPr>
            <a:xfrm>
              <a:off x="7451768" y="4085787"/>
              <a:ext cx="1954381" cy="400110"/>
            </a:xfrm>
            <a:prstGeom prst="rect">
              <a:avLst/>
            </a:prstGeom>
          </p:spPr>
          <p:txBody>
            <a:bodyPr wrap="none">
              <a:spAutoFit/>
            </a:bodyPr>
            <a:lstStyle/>
            <a:p>
              <a:pPr algn="ctr"/>
              <a:r>
                <a:rPr lang="zh-CN" altLang="en-US" sz="2000" b="1" kern="0" dirty="0">
                  <a:solidFill>
                    <a:schemeClr val="accent5"/>
                  </a:solidFill>
                  <a:latin typeface="微软雅黑" panose="020B0503020204020204" pitchFamily="34" charset="-122"/>
                  <a:ea typeface="微软雅黑" panose="020B0503020204020204" pitchFamily="34" charset="-122"/>
                </a:rPr>
                <a:t>   单位用户登录</a:t>
              </a:r>
            </a:p>
          </p:txBody>
        </p:sp>
        <p:sp>
          <p:nvSpPr>
            <p:cNvPr id="57" name="矩形 56"/>
            <p:cNvSpPr/>
            <p:nvPr/>
          </p:nvSpPr>
          <p:spPr>
            <a:xfrm>
              <a:off x="6720510" y="4081974"/>
              <a:ext cx="502061" cy="400110"/>
            </a:xfrm>
            <a:prstGeom prst="rect">
              <a:avLst/>
            </a:prstGeom>
          </p:spPr>
          <p:txBody>
            <a:bodyPr wrap="none">
              <a:spAutoFit/>
            </a:bodyPr>
            <a:lstStyle/>
            <a:p>
              <a:pPr algn="ctr"/>
              <a:r>
                <a:rPr lang="en-US" altLang="zh-CN" sz="20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03</a:t>
              </a:r>
              <a:endParaRPr lang="zh-CN" altLang="en-US" sz="20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26" name="组合 25"/>
          <p:cNvGrpSpPr/>
          <p:nvPr/>
        </p:nvGrpSpPr>
        <p:grpSpPr>
          <a:xfrm>
            <a:off x="1540526" y="5864117"/>
            <a:ext cx="4525640" cy="558141"/>
            <a:chOff x="6594047" y="4002959"/>
            <a:chExt cx="4133753" cy="558141"/>
          </a:xfrm>
        </p:grpSpPr>
        <p:sp>
          <p:nvSpPr>
            <p:cNvPr id="27" name="圆角矩形 26"/>
            <p:cNvSpPr/>
            <p:nvPr/>
          </p:nvSpPr>
          <p:spPr>
            <a:xfrm>
              <a:off x="6594047" y="4002959"/>
              <a:ext cx="4133753" cy="558141"/>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dirty="0">
                <a:solidFill>
                  <a:srgbClr val="203D3D"/>
                </a:solidFill>
                <a:latin typeface="微软雅黑" panose="020B0503020204020204" pitchFamily="34" charset="-122"/>
                <a:ea typeface="微软雅黑" panose="020B0503020204020204" pitchFamily="34" charset="-122"/>
              </a:endParaRPr>
            </a:p>
          </p:txBody>
        </p:sp>
        <p:sp>
          <p:nvSpPr>
            <p:cNvPr id="28" name="椭圆 27"/>
            <p:cNvSpPr/>
            <p:nvPr/>
          </p:nvSpPr>
          <p:spPr>
            <a:xfrm>
              <a:off x="6713970" y="4038286"/>
              <a:ext cx="487488" cy="487488"/>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sz="1050" spc="-300" dirty="0">
                <a:solidFill>
                  <a:schemeClr val="bg1"/>
                </a:solidFill>
                <a:latin typeface="微软雅黑" panose="020B0503020204020204" pitchFamily="34" charset="-122"/>
                <a:ea typeface="微软雅黑" panose="020B0503020204020204" pitchFamily="34" charset="-122"/>
              </a:endParaRPr>
            </a:p>
          </p:txBody>
        </p:sp>
        <p:sp>
          <p:nvSpPr>
            <p:cNvPr id="29" name="矩形 28"/>
            <p:cNvSpPr/>
            <p:nvPr/>
          </p:nvSpPr>
          <p:spPr>
            <a:xfrm>
              <a:off x="7451776" y="4100302"/>
              <a:ext cx="2979929" cy="400110"/>
            </a:xfrm>
            <a:prstGeom prst="rect">
              <a:avLst/>
            </a:prstGeom>
          </p:spPr>
          <p:txBody>
            <a:bodyPr wrap="none">
              <a:spAutoFit/>
            </a:bodyPr>
            <a:lstStyle/>
            <a:p>
              <a:pPr algn="ctr"/>
              <a:r>
                <a:rPr lang="zh-CN" altLang="en-US" sz="2000" b="1" kern="0" dirty="0">
                  <a:solidFill>
                    <a:schemeClr val="accent5"/>
                  </a:solidFill>
                  <a:latin typeface="微软雅黑" panose="020B0503020204020204" pitchFamily="34" charset="-122"/>
                  <a:ea typeface="微软雅黑" panose="020B0503020204020204" pitchFamily="34" charset="-122"/>
                </a:rPr>
                <a:t>单位社会保险业务（征缴）</a:t>
              </a:r>
            </a:p>
          </p:txBody>
        </p:sp>
        <p:sp>
          <p:nvSpPr>
            <p:cNvPr id="30" name="矩形 29"/>
            <p:cNvSpPr/>
            <p:nvPr/>
          </p:nvSpPr>
          <p:spPr>
            <a:xfrm>
              <a:off x="6720510" y="4081974"/>
              <a:ext cx="458586" cy="400110"/>
            </a:xfrm>
            <a:prstGeom prst="rect">
              <a:avLst/>
            </a:prstGeom>
          </p:spPr>
          <p:txBody>
            <a:bodyPr wrap="none">
              <a:spAutoFit/>
            </a:bodyPr>
            <a:lstStyle/>
            <a:p>
              <a:pPr algn="ctr"/>
              <a:r>
                <a:rPr lang="en-US" altLang="zh-CN" sz="20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05</a:t>
              </a:r>
              <a:endParaRPr lang="zh-CN" altLang="en-US" sz="20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51" name="组合 50"/>
          <p:cNvGrpSpPr/>
          <p:nvPr/>
        </p:nvGrpSpPr>
        <p:grpSpPr>
          <a:xfrm>
            <a:off x="6547147" y="3882918"/>
            <a:ext cx="4525640" cy="558141"/>
            <a:chOff x="6552801" y="4025537"/>
            <a:chExt cx="4133753" cy="558141"/>
          </a:xfrm>
        </p:grpSpPr>
        <p:sp>
          <p:nvSpPr>
            <p:cNvPr id="52" name="圆角矩形 51"/>
            <p:cNvSpPr/>
            <p:nvPr/>
          </p:nvSpPr>
          <p:spPr>
            <a:xfrm>
              <a:off x="6552801" y="4025537"/>
              <a:ext cx="4133753" cy="558141"/>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000" b="1" kern="0" dirty="0">
                  <a:solidFill>
                    <a:schemeClr val="accent5"/>
                  </a:solidFill>
                  <a:latin typeface="微软雅黑" panose="020B0503020204020204" pitchFamily="34" charset="-122"/>
                  <a:ea typeface="微软雅黑" panose="020B0503020204020204" pitchFamily="34" charset="-122"/>
                </a:rPr>
                <a:t>单位使用前准备事项</a:t>
              </a:r>
              <a:endParaRPr lang="zh-CN" altLang="en-US" sz="2000" dirty="0">
                <a:solidFill>
                  <a:srgbClr val="203D3D"/>
                </a:solidFill>
                <a:latin typeface="微软雅黑" panose="020B0503020204020204" pitchFamily="34" charset="-122"/>
                <a:ea typeface="微软雅黑" panose="020B0503020204020204" pitchFamily="34" charset="-122"/>
              </a:endParaRPr>
            </a:p>
          </p:txBody>
        </p:sp>
        <p:sp>
          <p:nvSpPr>
            <p:cNvPr id="53" name="椭圆 52"/>
            <p:cNvSpPr/>
            <p:nvPr/>
          </p:nvSpPr>
          <p:spPr>
            <a:xfrm>
              <a:off x="6713970" y="4038286"/>
              <a:ext cx="487488" cy="487488"/>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sz="1050" spc="-300" dirty="0">
                <a:solidFill>
                  <a:schemeClr val="bg1"/>
                </a:solidFill>
                <a:latin typeface="微软雅黑" panose="020B0503020204020204" pitchFamily="34" charset="-122"/>
                <a:ea typeface="微软雅黑" panose="020B0503020204020204" pitchFamily="34" charset="-122"/>
              </a:endParaRPr>
            </a:p>
          </p:txBody>
        </p:sp>
        <p:sp>
          <p:nvSpPr>
            <p:cNvPr id="54" name="矩形 53"/>
            <p:cNvSpPr/>
            <p:nvPr/>
          </p:nvSpPr>
          <p:spPr>
            <a:xfrm>
              <a:off x="7451776" y="4100302"/>
              <a:ext cx="168735" cy="400110"/>
            </a:xfrm>
            <a:prstGeom prst="rect">
              <a:avLst/>
            </a:prstGeom>
          </p:spPr>
          <p:txBody>
            <a:bodyPr wrap="none">
              <a:spAutoFit/>
            </a:bodyPr>
            <a:lstStyle/>
            <a:p>
              <a:pPr algn="ctr"/>
              <a:endParaRPr lang="zh-CN" altLang="en-US" sz="2000" b="1" kern="0" dirty="0">
                <a:solidFill>
                  <a:schemeClr val="accent5"/>
                </a:solidFill>
                <a:latin typeface="微软雅黑" panose="020B0503020204020204" pitchFamily="34" charset="-122"/>
                <a:ea typeface="微软雅黑" panose="020B0503020204020204" pitchFamily="34" charset="-122"/>
              </a:endParaRPr>
            </a:p>
          </p:txBody>
        </p:sp>
        <p:sp>
          <p:nvSpPr>
            <p:cNvPr id="55" name="矩形 54"/>
            <p:cNvSpPr/>
            <p:nvPr/>
          </p:nvSpPr>
          <p:spPr>
            <a:xfrm>
              <a:off x="6720510" y="4081974"/>
              <a:ext cx="458586" cy="400110"/>
            </a:xfrm>
            <a:prstGeom prst="rect">
              <a:avLst/>
            </a:prstGeom>
          </p:spPr>
          <p:txBody>
            <a:bodyPr wrap="none">
              <a:spAutoFit/>
            </a:bodyPr>
            <a:lstStyle/>
            <a:p>
              <a:pPr algn="ctr"/>
              <a:r>
                <a:rPr lang="en-US" altLang="zh-CN" sz="20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02</a:t>
              </a:r>
              <a:endParaRPr lang="zh-CN" altLang="en-US" sz="20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46" name="组合 45"/>
          <p:cNvGrpSpPr/>
          <p:nvPr/>
        </p:nvGrpSpPr>
        <p:grpSpPr>
          <a:xfrm>
            <a:off x="1450217" y="3877273"/>
            <a:ext cx="4525642" cy="558141"/>
            <a:chOff x="6552801" y="4025537"/>
            <a:chExt cx="4133753" cy="558141"/>
          </a:xfrm>
        </p:grpSpPr>
        <p:sp>
          <p:nvSpPr>
            <p:cNvPr id="47" name="圆角矩形 46"/>
            <p:cNvSpPr/>
            <p:nvPr/>
          </p:nvSpPr>
          <p:spPr>
            <a:xfrm>
              <a:off x="6552801" y="4025537"/>
              <a:ext cx="4133753" cy="558141"/>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000" b="1" kern="0" dirty="0">
                  <a:solidFill>
                    <a:schemeClr val="accent5"/>
                  </a:solidFill>
                  <a:latin typeface="微软雅黑" panose="020B0503020204020204" pitchFamily="34" charset="-122"/>
                  <a:ea typeface="微软雅黑" panose="020B0503020204020204" pitchFamily="34" charset="-122"/>
                </a:rPr>
                <a:t>省一体化平台的变化</a:t>
              </a:r>
              <a:endParaRPr lang="zh-CN" altLang="en-US" sz="2000" dirty="0">
                <a:solidFill>
                  <a:srgbClr val="203D3D"/>
                </a:solidFill>
                <a:latin typeface="微软雅黑" panose="020B0503020204020204" pitchFamily="34" charset="-122"/>
                <a:ea typeface="微软雅黑" panose="020B0503020204020204" pitchFamily="34" charset="-122"/>
              </a:endParaRPr>
            </a:p>
          </p:txBody>
        </p:sp>
        <p:sp>
          <p:nvSpPr>
            <p:cNvPr id="48" name="椭圆 47"/>
            <p:cNvSpPr/>
            <p:nvPr/>
          </p:nvSpPr>
          <p:spPr>
            <a:xfrm>
              <a:off x="6713970" y="4038286"/>
              <a:ext cx="487488" cy="487488"/>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sz="1050" spc="-300" dirty="0">
                <a:solidFill>
                  <a:schemeClr val="bg1"/>
                </a:solidFill>
                <a:latin typeface="微软雅黑" panose="020B0503020204020204" pitchFamily="34" charset="-122"/>
                <a:ea typeface="微软雅黑" panose="020B0503020204020204" pitchFamily="34" charset="-122"/>
              </a:endParaRPr>
            </a:p>
          </p:txBody>
        </p:sp>
        <p:sp>
          <p:nvSpPr>
            <p:cNvPr id="49" name="矩形 48"/>
            <p:cNvSpPr/>
            <p:nvPr/>
          </p:nvSpPr>
          <p:spPr>
            <a:xfrm>
              <a:off x="7451776" y="4100302"/>
              <a:ext cx="168735" cy="400110"/>
            </a:xfrm>
            <a:prstGeom prst="rect">
              <a:avLst/>
            </a:prstGeom>
          </p:spPr>
          <p:txBody>
            <a:bodyPr wrap="none">
              <a:spAutoFit/>
            </a:bodyPr>
            <a:lstStyle/>
            <a:p>
              <a:pPr algn="ctr"/>
              <a:endParaRPr lang="zh-CN" altLang="en-US" sz="2000" b="1" kern="0" dirty="0">
                <a:solidFill>
                  <a:schemeClr val="accent5"/>
                </a:solidFill>
                <a:latin typeface="微软雅黑" panose="020B0503020204020204" pitchFamily="34" charset="-122"/>
                <a:ea typeface="微软雅黑" panose="020B0503020204020204" pitchFamily="34" charset="-122"/>
              </a:endParaRPr>
            </a:p>
          </p:txBody>
        </p:sp>
        <p:sp>
          <p:nvSpPr>
            <p:cNvPr id="50" name="矩形 49"/>
            <p:cNvSpPr/>
            <p:nvPr/>
          </p:nvSpPr>
          <p:spPr>
            <a:xfrm>
              <a:off x="6720510" y="4081974"/>
              <a:ext cx="458586" cy="400110"/>
            </a:xfrm>
            <a:prstGeom prst="rect">
              <a:avLst/>
            </a:prstGeom>
          </p:spPr>
          <p:txBody>
            <a:bodyPr wrap="none">
              <a:spAutoFit/>
            </a:bodyPr>
            <a:lstStyle/>
            <a:p>
              <a:pPr algn="ctr"/>
              <a:r>
                <a:rPr lang="en-US" altLang="zh-CN" sz="20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01</a:t>
              </a:r>
              <a:endParaRPr lang="zh-CN" altLang="en-US" sz="20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6564290" y="5863297"/>
            <a:ext cx="4679443" cy="558141"/>
            <a:chOff x="6594047" y="4002959"/>
            <a:chExt cx="4451245" cy="558141"/>
          </a:xfrm>
        </p:grpSpPr>
        <p:sp>
          <p:nvSpPr>
            <p:cNvPr id="59" name="圆角矩形 58"/>
            <p:cNvSpPr/>
            <p:nvPr/>
          </p:nvSpPr>
          <p:spPr>
            <a:xfrm>
              <a:off x="6594047" y="4002959"/>
              <a:ext cx="4451245" cy="558141"/>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zh-CN" altLang="en-US" dirty="0">
                <a:solidFill>
                  <a:srgbClr val="203D3D"/>
                </a:solidFill>
                <a:latin typeface="微软雅黑" panose="020B0503020204020204" pitchFamily="34" charset="-122"/>
                <a:ea typeface="微软雅黑" panose="020B0503020204020204" pitchFamily="34" charset="-122"/>
              </a:endParaRPr>
            </a:p>
          </p:txBody>
        </p:sp>
        <p:sp>
          <p:nvSpPr>
            <p:cNvPr id="60" name="椭圆 59"/>
            <p:cNvSpPr/>
            <p:nvPr/>
          </p:nvSpPr>
          <p:spPr>
            <a:xfrm>
              <a:off x="6713970" y="4038286"/>
              <a:ext cx="487488" cy="487488"/>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sz="1050" spc="-300" dirty="0">
                <a:solidFill>
                  <a:schemeClr val="bg1"/>
                </a:solidFill>
                <a:latin typeface="微软雅黑" panose="020B0503020204020204" pitchFamily="34" charset="-122"/>
                <a:ea typeface="微软雅黑" panose="020B0503020204020204" pitchFamily="34" charset="-122"/>
              </a:endParaRPr>
            </a:p>
          </p:txBody>
        </p:sp>
        <p:sp>
          <p:nvSpPr>
            <p:cNvPr id="61" name="矩形 60"/>
            <p:cNvSpPr/>
            <p:nvPr/>
          </p:nvSpPr>
          <p:spPr>
            <a:xfrm>
              <a:off x="7132460" y="4085787"/>
              <a:ext cx="3593519" cy="400110"/>
            </a:xfrm>
            <a:prstGeom prst="rect">
              <a:avLst/>
            </a:prstGeom>
          </p:spPr>
          <p:txBody>
            <a:bodyPr wrap="square">
              <a:spAutoFit/>
            </a:bodyPr>
            <a:lstStyle/>
            <a:p>
              <a:pPr algn="ctr"/>
              <a:r>
                <a:rPr lang="zh-CN" altLang="en-US" sz="2000" b="1" kern="0" dirty="0">
                  <a:solidFill>
                    <a:schemeClr val="accent5"/>
                  </a:solidFill>
                  <a:latin typeface="微软雅黑" panose="020B0503020204020204" pitchFamily="34" charset="-122"/>
                  <a:ea typeface="微软雅黑" panose="020B0503020204020204" pitchFamily="34" charset="-122"/>
                </a:rPr>
                <a:t>常见的问题处理</a:t>
              </a:r>
            </a:p>
          </p:txBody>
        </p:sp>
        <p:sp>
          <p:nvSpPr>
            <p:cNvPr id="62" name="矩形 61"/>
            <p:cNvSpPr/>
            <p:nvPr/>
          </p:nvSpPr>
          <p:spPr>
            <a:xfrm>
              <a:off x="6720510" y="4081974"/>
              <a:ext cx="477577" cy="400110"/>
            </a:xfrm>
            <a:prstGeom prst="rect">
              <a:avLst/>
            </a:prstGeom>
          </p:spPr>
          <p:txBody>
            <a:bodyPr wrap="none">
              <a:spAutoFit/>
            </a:bodyPr>
            <a:lstStyle/>
            <a:p>
              <a:pPr algn="ctr"/>
              <a:r>
                <a:rPr lang="en-US" altLang="zh-CN" sz="20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06</a:t>
              </a:r>
              <a:endParaRPr lang="zh-CN" altLang="en-US" sz="20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2" y="72015"/>
            <a:ext cx="6357674" cy="954107"/>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四、单位主体功能</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7170" name="Picture 2" descr="C:\Users\Administrator.USER-20190524AA\Desktop\捕获77_副本.png"/>
          <p:cNvPicPr>
            <a:picLocks noChangeAspect="1" noChangeArrowheads="1"/>
          </p:cNvPicPr>
          <p:nvPr/>
        </p:nvPicPr>
        <p:blipFill>
          <a:blip r:embed="rId3" cstate="print"/>
          <a:srcRect/>
          <a:stretch>
            <a:fillRect/>
          </a:stretch>
        </p:blipFill>
        <p:spPr bwMode="auto">
          <a:xfrm>
            <a:off x="0" y="709082"/>
            <a:ext cx="10178810" cy="5951362"/>
          </a:xfrm>
          <a:prstGeom prst="rect">
            <a:avLst/>
          </a:prstGeom>
          <a:noFill/>
        </p:spPr>
      </p:pic>
      <p:sp>
        <p:nvSpPr>
          <p:cNvPr id="4" name="矩形标注 1">
            <a:extLst>
              <a:ext uri="{FF2B5EF4-FFF2-40B4-BE49-F238E27FC236}">
                <a16:creationId xmlns:a16="http://schemas.microsoft.com/office/drawing/2014/main" id="{806EA64B-CEC6-4FA3-A25D-613D92FF8C99}"/>
              </a:ext>
            </a:extLst>
          </p:cNvPr>
          <p:cNvSpPr/>
          <p:nvPr/>
        </p:nvSpPr>
        <p:spPr bwMode="auto">
          <a:xfrm>
            <a:off x="10701868" y="745065"/>
            <a:ext cx="1049865" cy="1388533"/>
          </a:xfrm>
          <a:prstGeom prst="wedgeRectCallout">
            <a:avLst>
              <a:gd name="adj1" fmla="val -119527"/>
              <a:gd name="adj2" fmla="val 23637"/>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可配置权限列表</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
        <p:nvSpPr>
          <p:cNvPr id="5" name="矩形标注 1">
            <a:extLst>
              <a:ext uri="{FF2B5EF4-FFF2-40B4-BE49-F238E27FC236}">
                <a16:creationId xmlns:a16="http://schemas.microsoft.com/office/drawing/2014/main" id="{806EA64B-CEC6-4FA3-A25D-613D92FF8C99}"/>
              </a:ext>
            </a:extLst>
          </p:cNvPr>
          <p:cNvSpPr/>
          <p:nvPr/>
        </p:nvSpPr>
        <p:spPr bwMode="auto">
          <a:xfrm>
            <a:off x="10747023" y="3262487"/>
            <a:ext cx="1095021" cy="1580446"/>
          </a:xfrm>
          <a:prstGeom prst="wedgeRectCallout">
            <a:avLst>
              <a:gd name="adj1" fmla="val -135656"/>
              <a:gd name="adj2" fmla="val 23637"/>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创建用户、配置权限</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2" y="72015"/>
            <a:ext cx="6357674" cy="954107"/>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四、单位主体功能</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9219" name="Picture 3" descr="C:\Users\Administrator.USER-20190524AA\Desktop\捕获99_副本.png"/>
          <p:cNvPicPr>
            <a:picLocks noChangeAspect="1" noChangeArrowheads="1"/>
          </p:cNvPicPr>
          <p:nvPr/>
        </p:nvPicPr>
        <p:blipFill>
          <a:blip r:embed="rId3" cstate="print"/>
          <a:srcRect/>
          <a:stretch>
            <a:fillRect/>
          </a:stretch>
        </p:blipFill>
        <p:spPr bwMode="auto">
          <a:xfrm>
            <a:off x="0" y="939799"/>
            <a:ext cx="11977696" cy="5675490"/>
          </a:xfrm>
          <a:prstGeom prst="rect">
            <a:avLst/>
          </a:prstGeom>
          <a:noFill/>
        </p:spPr>
      </p:pic>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2" y="72015"/>
            <a:ext cx="6357674" cy="954107"/>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四、单位主体功能</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10242" name="Picture 2" descr="C:\Users\Administrator.USER-20190524AA\Desktop\捕获11_副本.png"/>
          <p:cNvPicPr>
            <a:picLocks noChangeAspect="1" noChangeArrowheads="1"/>
          </p:cNvPicPr>
          <p:nvPr/>
        </p:nvPicPr>
        <p:blipFill>
          <a:blip r:embed="rId3" cstate="print"/>
          <a:srcRect/>
          <a:stretch>
            <a:fillRect/>
          </a:stretch>
        </p:blipFill>
        <p:spPr bwMode="auto">
          <a:xfrm>
            <a:off x="0" y="809624"/>
            <a:ext cx="11992211" cy="5839532"/>
          </a:xfrm>
          <a:prstGeom prst="rect">
            <a:avLst/>
          </a:prstGeom>
          <a:noFill/>
        </p:spPr>
      </p:pic>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2" y="72015"/>
            <a:ext cx="6357674" cy="954107"/>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四、单位主体功能</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11266" name="Picture 2" descr="C:\Users\Administrator.USER-20190524AA\Desktop\捕获22_副本.png"/>
          <p:cNvPicPr>
            <a:picLocks noChangeAspect="1" noChangeArrowheads="1"/>
          </p:cNvPicPr>
          <p:nvPr/>
        </p:nvPicPr>
        <p:blipFill>
          <a:blip r:embed="rId3" cstate="print"/>
          <a:srcRect/>
          <a:stretch>
            <a:fillRect/>
          </a:stretch>
        </p:blipFill>
        <p:spPr bwMode="auto">
          <a:xfrm>
            <a:off x="0" y="721607"/>
            <a:ext cx="11966222" cy="6136393"/>
          </a:xfrm>
          <a:prstGeom prst="rect">
            <a:avLst/>
          </a:prstGeom>
          <a:noFill/>
        </p:spPr>
      </p:pic>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02"/>
          <p:cNvGrpSpPr/>
          <p:nvPr/>
        </p:nvGrpSpPr>
        <p:grpSpPr>
          <a:xfrm>
            <a:off x="639423" y="4425225"/>
            <a:ext cx="11263126" cy="1485945"/>
            <a:chOff x="6102748" y="1607214"/>
            <a:chExt cx="4230582" cy="558141"/>
          </a:xfrm>
        </p:grpSpPr>
        <p:sp>
          <p:nvSpPr>
            <p:cNvPr id="104" name="椭圆 103"/>
            <p:cNvSpPr/>
            <p:nvPr/>
          </p:nvSpPr>
          <p:spPr>
            <a:xfrm>
              <a:off x="6222670" y="1654117"/>
              <a:ext cx="487488" cy="487488"/>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solidFill>
                  <a:srgbClr val="203D3D"/>
                </a:solidFill>
                <a:latin typeface="微软雅黑" panose="020B0503020204020204" pitchFamily="34" charset="-122"/>
                <a:ea typeface="微软雅黑" panose="020B0503020204020204" pitchFamily="34" charset="-122"/>
              </a:endParaRPr>
            </a:p>
          </p:txBody>
        </p:sp>
        <p:sp>
          <p:nvSpPr>
            <p:cNvPr id="105" name="圆角矩形 104"/>
            <p:cNvSpPr/>
            <p:nvPr/>
          </p:nvSpPr>
          <p:spPr>
            <a:xfrm>
              <a:off x="6102748" y="1607214"/>
              <a:ext cx="4120738" cy="558141"/>
            </a:xfrm>
            <a:prstGeom prst="roundRect">
              <a:avLst/>
            </a:prstGeom>
            <a:noFill/>
            <a:ln>
              <a:solidFill>
                <a:srgbClr val="203D3D"/>
              </a:solidFill>
            </a:ln>
            <a:effectLst>
              <a:outerShdw blurRad="76200" dir="18900000" sy="23000" kx="-1200000" algn="bl" rotWithShape="0">
                <a:prstClr val="black">
                  <a:alpha val="2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03D3D"/>
                </a:solidFill>
                <a:latin typeface="微软雅黑" panose="020B0503020204020204" pitchFamily="34" charset="-122"/>
                <a:ea typeface="微软雅黑" panose="020B0503020204020204" pitchFamily="34" charset="-122"/>
              </a:endParaRPr>
            </a:p>
          </p:txBody>
        </p:sp>
        <p:sp>
          <p:nvSpPr>
            <p:cNvPr id="107" name="矩形 106"/>
            <p:cNvSpPr/>
            <p:nvPr/>
          </p:nvSpPr>
          <p:spPr>
            <a:xfrm>
              <a:off x="7951866" y="1736822"/>
              <a:ext cx="2381464" cy="265892"/>
            </a:xfrm>
            <a:prstGeom prst="rect">
              <a:avLst/>
            </a:prstGeom>
          </p:spPr>
          <p:txBody>
            <a:bodyPr wrap="none">
              <a:spAutoFit/>
            </a:bodyPr>
            <a:lstStyle/>
            <a:p>
              <a:pPr algn="ctr"/>
              <a:r>
                <a:rPr lang="zh-CN" altLang="en-US" sz="4000" b="1" kern="0" dirty="0">
                  <a:solidFill>
                    <a:schemeClr val="accent5"/>
                  </a:solidFill>
                  <a:latin typeface="微软雅黑" panose="020B0503020204020204" pitchFamily="34" charset="-122"/>
                  <a:ea typeface="微软雅黑" panose="020B0503020204020204" pitchFamily="34" charset="-122"/>
                </a:rPr>
                <a:t>单位社会保险业务（征缴）</a:t>
              </a:r>
            </a:p>
          </p:txBody>
        </p:sp>
      </p:grpSp>
      <p:sp>
        <p:nvSpPr>
          <p:cNvPr id="117" name="矩形 116"/>
          <p:cNvSpPr/>
          <p:nvPr/>
        </p:nvSpPr>
        <p:spPr>
          <a:xfrm>
            <a:off x="1167430" y="4812268"/>
            <a:ext cx="880370" cy="769441"/>
          </a:xfrm>
          <a:prstGeom prst="rect">
            <a:avLst/>
          </a:prstGeom>
        </p:spPr>
        <p:txBody>
          <a:bodyPr wrap="none">
            <a:spAutoFit/>
          </a:bodyPr>
          <a:lstStyle/>
          <a:p>
            <a:pPr algn="ctr"/>
            <a:r>
              <a:rPr lang="en-US" altLang="zh-CN" sz="44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05</a:t>
            </a:r>
            <a:endParaRPr lang="zh-CN" altLang="en-US" sz="44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2" name="矩形 31"/>
          <p:cNvSpPr/>
          <p:nvPr/>
        </p:nvSpPr>
        <p:spPr>
          <a:xfrm>
            <a:off x="2715572" y="5140054"/>
            <a:ext cx="2885726" cy="707886"/>
          </a:xfrm>
          <a:prstGeom prst="rect">
            <a:avLst/>
          </a:prstGeom>
        </p:spPr>
        <p:txBody>
          <a:bodyPr wrap="none">
            <a:spAutoFit/>
          </a:bodyPr>
          <a:lstStyle/>
          <a:p>
            <a:pPr algn="ctr"/>
            <a:r>
              <a:rPr lang="en-US" altLang="zh-CN" sz="4000" b="1" kern="0" dirty="0">
                <a:solidFill>
                  <a:schemeClr val="accent1"/>
                </a:solidFill>
                <a:latin typeface="微软雅黑" panose="020B0503020204020204" pitchFamily="34" charset="-122"/>
                <a:ea typeface="微软雅黑" panose="020B0503020204020204" pitchFamily="34" charset="-122"/>
              </a:rPr>
              <a:t>PART ONE</a:t>
            </a:r>
          </a:p>
        </p:txBody>
      </p:sp>
    </p:spTree>
    <p:extLst>
      <p:ext uri="{BB962C8B-B14F-4D97-AF65-F5344CB8AC3E}">
        <p14:creationId xmlns:p14="http://schemas.microsoft.com/office/powerpoint/2010/main" val="170971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2" y="72015"/>
            <a:ext cx="6357674" cy="954107"/>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五、单位社会保险业务（征缴）</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12290" name="Picture 2" descr="C:\Users\Administrator.USER-20190524AA\Desktop\捕获1111_副本.png"/>
          <p:cNvPicPr>
            <a:picLocks noChangeAspect="1" noChangeArrowheads="1"/>
          </p:cNvPicPr>
          <p:nvPr/>
        </p:nvPicPr>
        <p:blipFill>
          <a:blip r:embed="rId3" cstate="print"/>
          <a:srcRect/>
          <a:stretch>
            <a:fillRect/>
          </a:stretch>
        </p:blipFill>
        <p:spPr bwMode="auto">
          <a:xfrm>
            <a:off x="2089042" y="689145"/>
            <a:ext cx="9865610" cy="6168855"/>
          </a:xfrm>
          <a:prstGeom prst="rect">
            <a:avLst/>
          </a:prstGeom>
          <a:noFill/>
        </p:spPr>
      </p:pic>
      <p:sp>
        <p:nvSpPr>
          <p:cNvPr id="5" name="矩形标注 1">
            <a:extLst>
              <a:ext uri="{FF2B5EF4-FFF2-40B4-BE49-F238E27FC236}">
                <a16:creationId xmlns:a16="http://schemas.microsoft.com/office/drawing/2014/main" id="{806EA64B-CEC6-4FA3-A25D-613D92FF8C99}"/>
              </a:ext>
            </a:extLst>
          </p:cNvPr>
          <p:cNvSpPr/>
          <p:nvPr/>
        </p:nvSpPr>
        <p:spPr bwMode="auto">
          <a:xfrm>
            <a:off x="158046" y="1196621"/>
            <a:ext cx="1049865" cy="1388533"/>
          </a:xfrm>
          <a:prstGeom prst="wedgeRectCallout">
            <a:avLst>
              <a:gd name="adj1" fmla="val 312732"/>
              <a:gd name="adj2" fmla="val 4938"/>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选择单位办事栏目</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
        <p:nvSpPr>
          <p:cNvPr id="6" name="矩形标注 1">
            <a:extLst>
              <a:ext uri="{FF2B5EF4-FFF2-40B4-BE49-F238E27FC236}">
                <a16:creationId xmlns:a16="http://schemas.microsoft.com/office/drawing/2014/main" id="{806EA64B-CEC6-4FA3-A25D-613D92FF8C99}"/>
              </a:ext>
            </a:extLst>
          </p:cNvPr>
          <p:cNvSpPr/>
          <p:nvPr/>
        </p:nvSpPr>
        <p:spPr bwMode="auto">
          <a:xfrm>
            <a:off x="152402" y="3019776"/>
            <a:ext cx="1049865" cy="1388533"/>
          </a:xfrm>
          <a:prstGeom prst="wedgeRectCallout">
            <a:avLst>
              <a:gd name="adj1" fmla="val 141764"/>
              <a:gd name="adj2" fmla="val 8190"/>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选择社会保险模块</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2" y="72015"/>
            <a:ext cx="6357674" cy="954107"/>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五、单位社会保险业务（征缴）</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1298222" y="1286473"/>
            <a:ext cx="8895645" cy="558141"/>
            <a:chOff x="6552801" y="4025537"/>
            <a:chExt cx="4133753" cy="558141"/>
          </a:xfrm>
        </p:grpSpPr>
        <p:sp>
          <p:nvSpPr>
            <p:cNvPr id="12" name="圆角矩形 11"/>
            <p:cNvSpPr/>
            <p:nvPr/>
          </p:nvSpPr>
          <p:spPr>
            <a:xfrm>
              <a:off x="6552801" y="4025537"/>
              <a:ext cx="4133753" cy="558141"/>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000" b="1" kern="0" dirty="0">
                  <a:solidFill>
                    <a:schemeClr val="accent5"/>
                  </a:solidFill>
                  <a:latin typeface="微软雅黑" panose="020B0503020204020204" pitchFamily="34" charset="-122"/>
                  <a:ea typeface="微软雅黑" panose="020B0503020204020204" pitchFamily="34" charset="-122"/>
                </a:rPr>
                <a:t>人 员 基 础 信 息 采 集</a:t>
              </a:r>
              <a:endParaRPr lang="zh-CN" altLang="en-US" sz="2000" dirty="0">
                <a:solidFill>
                  <a:srgbClr val="203D3D"/>
                </a:solidFill>
                <a:latin typeface="微软雅黑" panose="020B0503020204020204" pitchFamily="34" charset="-122"/>
                <a:ea typeface="微软雅黑" panose="020B0503020204020204" pitchFamily="34" charset="-122"/>
              </a:endParaRPr>
            </a:p>
          </p:txBody>
        </p:sp>
        <p:sp>
          <p:nvSpPr>
            <p:cNvPr id="13" name="椭圆 12"/>
            <p:cNvSpPr/>
            <p:nvPr/>
          </p:nvSpPr>
          <p:spPr>
            <a:xfrm>
              <a:off x="6713970" y="4038286"/>
              <a:ext cx="487488" cy="487488"/>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sz="1050" spc="-300" dirty="0">
                <a:solidFill>
                  <a:schemeClr val="bg1"/>
                </a:solidFill>
                <a:latin typeface="微软雅黑" panose="020B0503020204020204" pitchFamily="34" charset="-122"/>
                <a:ea typeface="微软雅黑" panose="020B0503020204020204" pitchFamily="34" charset="-122"/>
              </a:endParaRPr>
            </a:p>
          </p:txBody>
        </p:sp>
        <p:sp>
          <p:nvSpPr>
            <p:cNvPr id="14" name="矩形 13"/>
            <p:cNvSpPr/>
            <p:nvPr/>
          </p:nvSpPr>
          <p:spPr>
            <a:xfrm>
              <a:off x="7451776" y="4100302"/>
              <a:ext cx="168735" cy="400110"/>
            </a:xfrm>
            <a:prstGeom prst="rect">
              <a:avLst/>
            </a:prstGeom>
          </p:spPr>
          <p:txBody>
            <a:bodyPr wrap="none">
              <a:spAutoFit/>
            </a:bodyPr>
            <a:lstStyle/>
            <a:p>
              <a:pPr algn="ctr"/>
              <a:endParaRPr lang="zh-CN" altLang="en-US" sz="2000" b="1" kern="0" dirty="0">
                <a:solidFill>
                  <a:schemeClr val="accent5"/>
                </a:solidFill>
                <a:latin typeface="微软雅黑" panose="020B0503020204020204" pitchFamily="34" charset="-122"/>
                <a:ea typeface="微软雅黑" panose="020B0503020204020204" pitchFamily="34" charset="-122"/>
              </a:endParaRPr>
            </a:p>
          </p:txBody>
        </p:sp>
        <p:sp>
          <p:nvSpPr>
            <p:cNvPr id="15" name="矩形 14"/>
            <p:cNvSpPr/>
            <p:nvPr/>
          </p:nvSpPr>
          <p:spPr>
            <a:xfrm>
              <a:off x="6720510" y="4081974"/>
              <a:ext cx="458586" cy="400110"/>
            </a:xfrm>
            <a:prstGeom prst="rect">
              <a:avLst/>
            </a:prstGeom>
          </p:spPr>
          <p:txBody>
            <a:bodyPr wrap="none">
              <a:spAutoFit/>
            </a:bodyPr>
            <a:lstStyle/>
            <a:p>
              <a:pPr algn="ctr"/>
              <a:r>
                <a:rPr lang="en-US" altLang="zh-CN" sz="20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01</a:t>
              </a:r>
              <a:endParaRPr lang="zh-CN" altLang="en-US" sz="20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16" name="组合 15"/>
          <p:cNvGrpSpPr/>
          <p:nvPr/>
        </p:nvGrpSpPr>
        <p:grpSpPr>
          <a:xfrm>
            <a:off x="1253067" y="2183940"/>
            <a:ext cx="8985955" cy="558141"/>
            <a:chOff x="6552801" y="4025537"/>
            <a:chExt cx="4133753" cy="558141"/>
          </a:xfrm>
        </p:grpSpPr>
        <p:sp>
          <p:nvSpPr>
            <p:cNvPr id="17" name="圆角矩形 16"/>
            <p:cNvSpPr/>
            <p:nvPr/>
          </p:nvSpPr>
          <p:spPr>
            <a:xfrm>
              <a:off x="6552801" y="4025537"/>
              <a:ext cx="4133753" cy="558141"/>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000" b="1" kern="0" dirty="0">
                  <a:solidFill>
                    <a:schemeClr val="accent5"/>
                  </a:solidFill>
                  <a:latin typeface="微软雅黑" panose="020B0503020204020204" pitchFamily="34" charset="-122"/>
                  <a:ea typeface="微软雅黑" panose="020B0503020204020204" pitchFamily="34" charset="-122"/>
                </a:rPr>
                <a:t>社  会  保  险  登  记</a:t>
              </a:r>
              <a:endParaRPr lang="zh-CN" altLang="en-US" sz="2000" dirty="0">
                <a:solidFill>
                  <a:srgbClr val="203D3D"/>
                </a:solidFill>
                <a:latin typeface="微软雅黑" panose="020B0503020204020204" pitchFamily="34" charset="-122"/>
                <a:ea typeface="微软雅黑" panose="020B0503020204020204" pitchFamily="34" charset="-122"/>
              </a:endParaRPr>
            </a:p>
          </p:txBody>
        </p:sp>
        <p:sp>
          <p:nvSpPr>
            <p:cNvPr id="18" name="椭圆 17"/>
            <p:cNvSpPr/>
            <p:nvPr/>
          </p:nvSpPr>
          <p:spPr>
            <a:xfrm>
              <a:off x="6713970" y="4038286"/>
              <a:ext cx="487488" cy="487488"/>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sz="1050" spc="-300" dirty="0">
                <a:solidFill>
                  <a:schemeClr val="bg1"/>
                </a:solidFill>
                <a:latin typeface="微软雅黑" panose="020B0503020204020204" pitchFamily="34" charset="-122"/>
                <a:ea typeface="微软雅黑" panose="020B0503020204020204" pitchFamily="34" charset="-122"/>
              </a:endParaRPr>
            </a:p>
          </p:txBody>
        </p:sp>
        <p:sp>
          <p:nvSpPr>
            <p:cNvPr id="19" name="矩形 18"/>
            <p:cNvSpPr/>
            <p:nvPr/>
          </p:nvSpPr>
          <p:spPr>
            <a:xfrm>
              <a:off x="7451776" y="4100302"/>
              <a:ext cx="168735" cy="400110"/>
            </a:xfrm>
            <a:prstGeom prst="rect">
              <a:avLst/>
            </a:prstGeom>
          </p:spPr>
          <p:txBody>
            <a:bodyPr wrap="none">
              <a:spAutoFit/>
            </a:bodyPr>
            <a:lstStyle/>
            <a:p>
              <a:pPr algn="ctr"/>
              <a:endParaRPr lang="zh-CN" altLang="en-US" sz="2000" b="1" kern="0" dirty="0">
                <a:solidFill>
                  <a:schemeClr val="accent5"/>
                </a:solidFill>
                <a:latin typeface="微软雅黑" panose="020B0503020204020204" pitchFamily="34" charset="-122"/>
                <a:ea typeface="微软雅黑" panose="020B0503020204020204" pitchFamily="34" charset="-122"/>
              </a:endParaRPr>
            </a:p>
          </p:txBody>
        </p:sp>
        <p:sp>
          <p:nvSpPr>
            <p:cNvPr id="20" name="矩形 19"/>
            <p:cNvSpPr/>
            <p:nvPr/>
          </p:nvSpPr>
          <p:spPr>
            <a:xfrm>
              <a:off x="6720510" y="4081974"/>
              <a:ext cx="458586" cy="400110"/>
            </a:xfrm>
            <a:prstGeom prst="rect">
              <a:avLst/>
            </a:prstGeom>
          </p:spPr>
          <p:txBody>
            <a:bodyPr wrap="none">
              <a:spAutoFit/>
            </a:bodyPr>
            <a:lstStyle/>
            <a:p>
              <a:pPr algn="ctr"/>
              <a:r>
                <a:rPr lang="en-US" altLang="zh-CN" sz="20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02</a:t>
              </a:r>
              <a:endParaRPr lang="zh-CN" altLang="en-US" sz="20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21" name="组合 20"/>
          <p:cNvGrpSpPr/>
          <p:nvPr/>
        </p:nvGrpSpPr>
        <p:grpSpPr>
          <a:xfrm>
            <a:off x="1185334" y="3995807"/>
            <a:ext cx="9087556" cy="558141"/>
            <a:chOff x="6552801" y="4025537"/>
            <a:chExt cx="4133753" cy="558141"/>
          </a:xfrm>
        </p:grpSpPr>
        <p:sp>
          <p:nvSpPr>
            <p:cNvPr id="23" name="圆角矩形 22"/>
            <p:cNvSpPr/>
            <p:nvPr/>
          </p:nvSpPr>
          <p:spPr>
            <a:xfrm>
              <a:off x="6552801" y="4025537"/>
              <a:ext cx="4133753" cy="558141"/>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000" b="1" kern="0" dirty="0">
                  <a:solidFill>
                    <a:schemeClr val="accent5"/>
                  </a:solidFill>
                  <a:latin typeface="微软雅黑" panose="020B0503020204020204" pitchFamily="34" charset="-122"/>
                  <a:ea typeface="微软雅黑" panose="020B0503020204020204" pitchFamily="34" charset="-122"/>
                </a:rPr>
                <a:t>社 会 保 险 缴 费 申 报</a:t>
              </a:r>
              <a:endParaRPr lang="zh-CN" altLang="en-US" sz="2000" dirty="0">
                <a:solidFill>
                  <a:srgbClr val="203D3D"/>
                </a:solidFill>
                <a:latin typeface="微软雅黑" panose="020B0503020204020204" pitchFamily="34" charset="-122"/>
                <a:ea typeface="微软雅黑" panose="020B0503020204020204" pitchFamily="34" charset="-122"/>
              </a:endParaRPr>
            </a:p>
          </p:txBody>
        </p:sp>
        <p:sp>
          <p:nvSpPr>
            <p:cNvPr id="24" name="椭圆 23"/>
            <p:cNvSpPr/>
            <p:nvPr/>
          </p:nvSpPr>
          <p:spPr>
            <a:xfrm>
              <a:off x="6713970" y="4038286"/>
              <a:ext cx="487488" cy="487488"/>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sz="1050" spc="-300" dirty="0">
                <a:solidFill>
                  <a:schemeClr val="bg1"/>
                </a:solidFill>
                <a:latin typeface="微软雅黑" panose="020B0503020204020204" pitchFamily="34" charset="-122"/>
                <a:ea typeface="微软雅黑" panose="020B0503020204020204" pitchFamily="34" charset="-122"/>
              </a:endParaRPr>
            </a:p>
          </p:txBody>
        </p:sp>
        <p:sp>
          <p:nvSpPr>
            <p:cNvPr id="25" name="矩形 24"/>
            <p:cNvSpPr/>
            <p:nvPr/>
          </p:nvSpPr>
          <p:spPr>
            <a:xfrm>
              <a:off x="7451776" y="4100302"/>
              <a:ext cx="168735" cy="400110"/>
            </a:xfrm>
            <a:prstGeom prst="rect">
              <a:avLst/>
            </a:prstGeom>
          </p:spPr>
          <p:txBody>
            <a:bodyPr wrap="none">
              <a:spAutoFit/>
            </a:bodyPr>
            <a:lstStyle/>
            <a:p>
              <a:pPr algn="ctr"/>
              <a:endParaRPr lang="zh-CN" altLang="en-US" sz="2000" b="1" kern="0" dirty="0">
                <a:solidFill>
                  <a:schemeClr val="accent5"/>
                </a:solidFill>
                <a:latin typeface="微软雅黑" panose="020B0503020204020204" pitchFamily="34" charset="-122"/>
                <a:ea typeface="微软雅黑" panose="020B0503020204020204" pitchFamily="34" charset="-122"/>
              </a:endParaRPr>
            </a:p>
          </p:txBody>
        </p:sp>
        <p:sp>
          <p:nvSpPr>
            <p:cNvPr id="26" name="矩形 25"/>
            <p:cNvSpPr/>
            <p:nvPr/>
          </p:nvSpPr>
          <p:spPr>
            <a:xfrm>
              <a:off x="6720510" y="4081974"/>
              <a:ext cx="458586" cy="400110"/>
            </a:xfrm>
            <a:prstGeom prst="rect">
              <a:avLst/>
            </a:prstGeom>
          </p:spPr>
          <p:txBody>
            <a:bodyPr wrap="none">
              <a:spAutoFit/>
            </a:bodyPr>
            <a:lstStyle/>
            <a:p>
              <a:pPr algn="ctr"/>
              <a:r>
                <a:rPr lang="en-US" altLang="zh-CN" sz="20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04</a:t>
              </a:r>
              <a:endParaRPr lang="zh-CN" altLang="en-US" sz="20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1230490" y="3126562"/>
            <a:ext cx="8997244" cy="558141"/>
            <a:chOff x="6552801" y="4025537"/>
            <a:chExt cx="4133753" cy="558141"/>
          </a:xfrm>
        </p:grpSpPr>
        <p:sp>
          <p:nvSpPr>
            <p:cNvPr id="28" name="圆角矩形 27"/>
            <p:cNvSpPr/>
            <p:nvPr/>
          </p:nvSpPr>
          <p:spPr>
            <a:xfrm>
              <a:off x="6552801" y="4025537"/>
              <a:ext cx="4133753" cy="558141"/>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000" b="1" kern="0" dirty="0">
                  <a:solidFill>
                    <a:schemeClr val="accent5"/>
                  </a:solidFill>
                  <a:latin typeface="微软雅黑" panose="020B0503020204020204" pitchFamily="34" charset="-122"/>
                  <a:ea typeface="微软雅黑" panose="020B0503020204020204" pitchFamily="34" charset="-122"/>
                </a:rPr>
                <a:t>    省 直 单 位 社 会 保 险 服 务</a:t>
              </a:r>
              <a:endParaRPr lang="zh-CN" altLang="en-US" sz="2000" dirty="0">
                <a:solidFill>
                  <a:srgbClr val="203D3D"/>
                </a:solidFill>
                <a:latin typeface="微软雅黑" panose="020B0503020204020204" pitchFamily="34" charset="-122"/>
                <a:ea typeface="微软雅黑" panose="020B0503020204020204" pitchFamily="34" charset="-122"/>
              </a:endParaRPr>
            </a:p>
          </p:txBody>
        </p:sp>
        <p:sp>
          <p:nvSpPr>
            <p:cNvPr id="29" name="椭圆 28"/>
            <p:cNvSpPr/>
            <p:nvPr/>
          </p:nvSpPr>
          <p:spPr>
            <a:xfrm>
              <a:off x="6713970" y="4038286"/>
              <a:ext cx="487488" cy="487488"/>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sz="1050" spc="-300"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7451776" y="4100302"/>
              <a:ext cx="168735" cy="400110"/>
            </a:xfrm>
            <a:prstGeom prst="rect">
              <a:avLst/>
            </a:prstGeom>
          </p:spPr>
          <p:txBody>
            <a:bodyPr wrap="none">
              <a:spAutoFit/>
            </a:bodyPr>
            <a:lstStyle/>
            <a:p>
              <a:pPr algn="ctr"/>
              <a:endParaRPr lang="zh-CN" altLang="en-US" sz="2000" b="1" kern="0" dirty="0">
                <a:solidFill>
                  <a:schemeClr val="accent5"/>
                </a:solidFill>
                <a:latin typeface="微软雅黑" panose="020B0503020204020204" pitchFamily="34" charset="-122"/>
                <a:ea typeface="微软雅黑" panose="020B0503020204020204" pitchFamily="34" charset="-122"/>
              </a:endParaRPr>
            </a:p>
          </p:txBody>
        </p:sp>
        <p:sp>
          <p:nvSpPr>
            <p:cNvPr id="31" name="矩形 30"/>
            <p:cNvSpPr/>
            <p:nvPr/>
          </p:nvSpPr>
          <p:spPr>
            <a:xfrm>
              <a:off x="6720510" y="4081974"/>
              <a:ext cx="458586" cy="400110"/>
            </a:xfrm>
            <a:prstGeom prst="rect">
              <a:avLst/>
            </a:prstGeom>
          </p:spPr>
          <p:txBody>
            <a:bodyPr wrap="none">
              <a:spAutoFit/>
            </a:bodyPr>
            <a:lstStyle/>
            <a:p>
              <a:pPr algn="ctr"/>
              <a:r>
                <a:rPr lang="en-US" altLang="zh-CN" sz="20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03</a:t>
              </a:r>
              <a:endParaRPr lang="zh-CN" altLang="en-US" sz="20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32" name="组合 31"/>
          <p:cNvGrpSpPr/>
          <p:nvPr/>
        </p:nvGrpSpPr>
        <p:grpSpPr>
          <a:xfrm>
            <a:off x="1174043" y="4972296"/>
            <a:ext cx="9132713" cy="558141"/>
            <a:chOff x="6552801" y="4025537"/>
            <a:chExt cx="4133753" cy="558141"/>
          </a:xfrm>
        </p:grpSpPr>
        <p:sp>
          <p:nvSpPr>
            <p:cNvPr id="33" name="圆角矩形 32"/>
            <p:cNvSpPr/>
            <p:nvPr/>
          </p:nvSpPr>
          <p:spPr>
            <a:xfrm>
              <a:off x="6552801" y="4025537"/>
              <a:ext cx="4133753" cy="558141"/>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000" b="1" kern="0" dirty="0">
                  <a:solidFill>
                    <a:schemeClr val="accent5"/>
                  </a:solidFill>
                  <a:latin typeface="微软雅黑" panose="020B0503020204020204" pitchFamily="34" charset="-122"/>
                  <a:ea typeface="微软雅黑" panose="020B0503020204020204" pitchFamily="34" charset="-122"/>
                </a:rPr>
                <a:t>社 会 保 险 参 保 信 息 变 更 维 护</a:t>
              </a:r>
              <a:endParaRPr lang="zh-CN" altLang="en-US" sz="2000" dirty="0">
                <a:solidFill>
                  <a:srgbClr val="203D3D"/>
                </a:solidFill>
                <a:latin typeface="微软雅黑" panose="020B0503020204020204" pitchFamily="34" charset="-122"/>
                <a:ea typeface="微软雅黑" panose="020B0503020204020204" pitchFamily="34" charset="-122"/>
              </a:endParaRPr>
            </a:p>
          </p:txBody>
        </p:sp>
        <p:sp>
          <p:nvSpPr>
            <p:cNvPr id="34" name="椭圆 33"/>
            <p:cNvSpPr/>
            <p:nvPr/>
          </p:nvSpPr>
          <p:spPr>
            <a:xfrm>
              <a:off x="6713970" y="4038286"/>
              <a:ext cx="487488" cy="487488"/>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sz="1050" spc="-300" dirty="0">
                <a:solidFill>
                  <a:schemeClr val="bg1"/>
                </a:solidFill>
                <a:latin typeface="微软雅黑" panose="020B0503020204020204" pitchFamily="34" charset="-122"/>
                <a:ea typeface="微软雅黑" panose="020B0503020204020204" pitchFamily="34" charset="-122"/>
              </a:endParaRPr>
            </a:p>
          </p:txBody>
        </p:sp>
        <p:sp>
          <p:nvSpPr>
            <p:cNvPr id="35" name="矩形 34"/>
            <p:cNvSpPr/>
            <p:nvPr/>
          </p:nvSpPr>
          <p:spPr>
            <a:xfrm>
              <a:off x="7451776" y="4100302"/>
              <a:ext cx="168735" cy="400110"/>
            </a:xfrm>
            <a:prstGeom prst="rect">
              <a:avLst/>
            </a:prstGeom>
          </p:spPr>
          <p:txBody>
            <a:bodyPr wrap="none">
              <a:spAutoFit/>
            </a:bodyPr>
            <a:lstStyle/>
            <a:p>
              <a:pPr algn="ctr"/>
              <a:endParaRPr lang="zh-CN" altLang="en-US" sz="2000" b="1" kern="0" dirty="0">
                <a:solidFill>
                  <a:schemeClr val="accent5"/>
                </a:solidFill>
                <a:latin typeface="微软雅黑" panose="020B0503020204020204" pitchFamily="34" charset="-122"/>
                <a:ea typeface="微软雅黑" panose="020B0503020204020204" pitchFamily="34" charset="-122"/>
              </a:endParaRPr>
            </a:p>
          </p:txBody>
        </p:sp>
        <p:sp>
          <p:nvSpPr>
            <p:cNvPr id="36" name="矩形 35"/>
            <p:cNvSpPr/>
            <p:nvPr/>
          </p:nvSpPr>
          <p:spPr>
            <a:xfrm>
              <a:off x="6720510" y="4081974"/>
              <a:ext cx="458586" cy="400110"/>
            </a:xfrm>
            <a:prstGeom prst="rect">
              <a:avLst/>
            </a:prstGeom>
          </p:spPr>
          <p:txBody>
            <a:bodyPr wrap="none">
              <a:spAutoFit/>
            </a:bodyPr>
            <a:lstStyle/>
            <a:p>
              <a:pPr algn="ctr"/>
              <a:r>
                <a:rPr lang="en-US" altLang="zh-CN" sz="20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05</a:t>
              </a:r>
              <a:endParaRPr lang="zh-CN" altLang="en-US" sz="20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1140177" y="5830252"/>
            <a:ext cx="9177867" cy="558141"/>
            <a:chOff x="6552801" y="4025537"/>
            <a:chExt cx="4133753" cy="558141"/>
          </a:xfrm>
        </p:grpSpPr>
        <p:sp>
          <p:nvSpPr>
            <p:cNvPr id="38" name="圆角矩形 37"/>
            <p:cNvSpPr/>
            <p:nvPr/>
          </p:nvSpPr>
          <p:spPr>
            <a:xfrm>
              <a:off x="6552801" y="4025537"/>
              <a:ext cx="4133753" cy="558141"/>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000" b="1" kern="0" dirty="0">
                  <a:solidFill>
                    <a:schemeClr val="accent5"/>
                  </a:solidFill>
                  <a:latin typeface="微软雅黑" panose="020B0503020204020204" pitchFamily="34" charset="-122"/>
                  <a:ea typeface="微软雅黑" panose="020B0503020204020204" pitchFamily="34" charset="-122"/>
                </a:rPr>
                <a:t>劳 务 派 遣 用 工 调 转</a:t>
              </a:r>
              <a:endParaRPr lang="zh-CN" altLang="en-US" sz="2000" dirty="0">
                <a:solidFill>
                  <a:srgbClr val="203D3D"/>
                </a:solidFill>
                <a:latin typeface="微软雅黑" panose="020B0503020204020204" pitchFamily="34" charset="-122"/>
                <a:ea typeface="微软雅黑" panose="020B0503020204020204" pitchFamily="34" charset="-122"/>
              </a:endParaRPr>
            </a:p>
          </p:txBody>
        </p:sp>
        <p:sp>
          <p:nvSpPr>
            <p:cNvPr id="39" name="椭圆 38"/>
            <p:cNvSpPr/>
            <p:nvPr/>
          </p:nvSpPr>
          <p:spPr>
            <a:xfrm>
              <a:off x="6713970" y="4038286"/>
              <a:ext cx="487488" cy="487488"/>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sz="1050" spc="-300" dirty="0">
                <a:solidFill>
                  <a:schemeClr val="bg1"/>
                </a:solidFill>
                <a:latin typeface="微软雅黑" panose="020B0503020204020204" pitchFamily="34" charset="-122"/>
                <a:ea typeface="微软雅黑" panose="020B0503020204020204" pitchFamily="34" charset="-122"/>
              </a:endParaRPr>
            </a:p>
          </p:txBody>
        </p:sp>
        <p:sp>
          <p:nvSpPr>
            <p:cNvPr id="40" name="矩形 39"/>
            <p:cNvSpPr/>
            <p:nvPr/>
          </p:nvSpPr>
          <p:spPr>
            <a:xfrm>
              <a:off x="7451776" y="4100302"/>
              <a:ext cx="168735" cy="400110"/>
            </a:xfrm>
            <a:prstGeom prst="rect">
              <a:avLst/>
            </a:prstGeom>
          </p:spPr>
          <p:txBody>
            <a:bodyPr wrap="none">
              <a:spAutoFit/>
            </a:bodyPr>
            <a:lstStyle/>
            <a:p>
              <a:pPr algn="ctr"/>
              <a:endParaRPr lang="zh-CN" altLang="en-US" sz="2000" b="1" kern="0" dirty="0">
                <a:solidFill>
                  <a:schemeClr val="accent5"/>
                </a:solidFill>
                <a:latin typeface="微软雅黑" panose="020B0503020204020204" pitchFamily="34" charset="-122"/>
                <a:ea typeface="微软雅黑" panose="020B0503020204020204" pitchFamily="34" charset="-122"/>
              </a:endParaRPr>
            </a:p>
          </p:txBody>
        </p:sp>
        <p:sp>
          <p:nvSpPr>
            <p:cNvPr id="41" name="矩形 40"/>
            <p:cNvSpPr/>
            <p:nvPr/>
          </p:nvSpPr>
          <p:spPr>
            <a:xfrm>
              <a:off x="6720510" y="4081974"/>
              <a:ext cx="458586" cy="400110"/>
            </a:xfrm>
            <a:prstGeom prst="rect">
              <a:avLst/>
            </a:prstGeom>
          </p:spPr>
          <p:txBody>
            <a:bodyPr wrap="none">
              <a:spAutoFit/>
            </a:bodyPr>
            <a:lstStyle/>
            <a:p>
              <a:pPr algn="ctr"/>
              <a:r>
                <a:rPr lang="en-US" altLang="zh-CN" sz="20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06</a:t>
              </a:r>
              <a:endParaRPr lang="zh-CN" altLang="en-US" sz="20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2" y="72015"/>
            <a:ext cx="6357674" cy="954107"/>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01</a:t>
            </a:r>
            <a:r>
              <a:rPr lang="zh-CN" altLang="en-US" sz="2800" dirty="0">
                <a:solidFill>
                  <a:schemeClr val="bg1"/>
                </a:solidFill>
                <a:latin typeface="微软雅黑" panose="020B0503020204020204" pitchFamily="34" charset="-122"/>
                <a:ea typeface="微软雅黑" panose="020B0503020204020204" pitchFamily="34" charset="-122"/>
              </a:rPr>
              <a:t>、人员基础信息采集</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14338" name="Picture 2" descr="C:\Users\Administrator.USER-20190524AA\Desktop\捕获11111_副本.png"/>
          <p:cNvPicPr>
            <a:picLocks noChangeAspect="1" noChangeArrowheads="1"/>
          </p:cNvPicPr>
          <p:nvPr/>
        </p:nvPicPr>
        <p:blipFill>
          <a:blip r:embed="rId3" cstate="print"/>
          <a:srcRect/>
          <a:stretch>
            <a:fillRect/>
          </a:stretch>
        </p:blipFill>
        <p:spPr bwMode="auto">
          <a:xfrm>
            <a:off x="1083734" y="1135945"/>
            <a:ext cx="10126138" cy="5163255"/>
          </a:xfrm>
          <a:prstGeom prst="rect">
            <a:avLst/>
          </a:prstGeom>
          <a:noFill/>
        </p:spPr>
      </p:pic>
      <p:sp>
        <p:nvSpPr>
          <p:cNvPr id="4" name="矩形标注 1">
            <a:extLst>
              <a:ext uri="{FF2B5EF4-FFF2-40B4-BE49-F238E27FC236}">
                <a16:creationId xmlns:a16="http://schemas.microsoft.com/office/drawing/2014/main" id="{806EA64B-CEC6-4FA3-A25D-613D92FF8C99}"/>
              </a:ext>
            </a:extLst>
          </p:cNvPr>
          <p:cNvSpPr/>
          <p:nvPr/>
        </p:nvSpPr>
        <p:spPr bwMode="auto">
          <a:xfrm>
            <a:off x="1" y="920043"/>
            <a:ext cx="688622" cy="1168402"/>
          </a:xfrm>
          <a:prstGeom prst="wedgeRectCallout">
            <a:avLst>
              <a:gd name="adj1" fmla="val 97502"/>
              <a:gd name="adj2" fmla="val 17852"/>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采集申报</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
        <p:nvSpPr>
          <p:cNvPr id="5" name="矩形标注 1">
            <a:extLst>
              <a:ext uri="{FF2B5EF4-FFF2-40B4-BE49-F238E27FC236}">
                <a16:creationId xmlns:a16="http://schemas.microsoft.com/office/drawing/2014/main" id="{806EA64B-CEC6-4FA3-A25D-613D92FF8C99}"/>
              </a:ext>
            </a:extLst>
          </p:cNvPr>
          <p:cNvSpPr/>
          <p:nvPr/>
        </p:nvSpPr>
        <p:spPr bwMode="auto">
          <a:xfrm>
            <a:off x="0" y="2619021"/>
            <a:ext cx="688622" cy="1168402"/>
          </a:xfrm>
          <a:prstGeom prst="wedgeRectCallout">
            <a:avLst>
              <a:gd name="adj1" fmla="val 97502"/>
              <a:gd name="adj2" fmla="val 17852"/>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录入基本信息</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
        <p:nvSpPr>
          <p:cNvPr id="6" name="矩形标注 1">
            <a:extLst>
              <a:ext uri="{FF2B5EF4-FFF2-40B4-BE49-F238E27FC236}">
                <a16:creationId xmlns:a16="http://schemas.microsoft.com/office/drawing/2014/main" id="{806EA64B-CEC6-4FA3-A25D-613D92FF8C99}"/>
              </a:ext>
            </a:extLst>
          </p:cNvPr>
          <p:cNvSpPr/>
          <p:nvPr/>
        </p:nvSpPr>
        <p:spPr bwMode="auto">
          <a:xfrm>
            <a:off x="11503378" y="3014132"/>
            <a:ext cx="688622" cy="1168402"/>
          </a:xfrm>
          <a:prstGeom prst="wedgeRectCallout">
            <a:avLst>
              <a:gd name="adj1" fmla="val -87744"/>
              <a:gd name="adj2" fmla="val 22683"/>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材料上传</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
        <p:nvSpPr>
          <p:cNvPr id="7" name="矩形标注 1">
            <a:extLst>
              <a:ext uri="{FF2B5EF4-FFF2-40B4-BE49-F238E27FC236}">
                <a16:creationId xmlns:a16="http://schemas.microsoft.com/office/drawing/2014/main" id="{806EA64B-CEC6-4FA3-A25D-613D92FF8C99}"/>
              </a:ext>
            </a:extLst>
          </p:cNvPr>
          <p:cNvSpPr/>
          <p:nvPr/>
        </p:nvSpPr>
        <p:spPr bwMode="auto">
          <a:xfrm>
            <a:off x="6778978" y="5254977"/>
            <a:ext cx="688622" cy="1168402"/>
          </a:xfrm>
          <a:prstGeom prst="wedgeRectCallout">
            <a:avLst>
              <a:gd name="adj1" fmla="val -87744"/>
              <a:gd name="adj2" fmla="val 22683"/>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确认提交</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2" y="72015"/>
            <a:ext cx="6357674" cy="954107"/>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01</a:t>
            </a:r>
            <a:r>
              <a:rPr lang="zh-CN" altLang="en-US" sz="2800" dirty="0">
                <a:solidFill>
                  <a:schemeClr val="bg1"/>
                </a:solidFill>
                <a:latin typeface="微软雅黑" panose="020B0503020204020204" pitchFamily="34" charset="-122"/>
                <a:ea typeface="微软雅黑" panose="020B0503020204020204" pitchFamily="34" charset="-122"/>
              </a:rPr>
              <a:t>、人员基础信息采集</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16387" name="Picture 3" descr="C:\Users\Administrator.USER-20190524AA\Desktop\捕获44444_副本.png"/>
          <p:cNvPicPr>
            <a:picLocks noChangeAspect="1" noChangeArrowheads="1"/>
          </p:cNvPicPr>
          <p:nvPr/>
        </p:nvPicPr>
        <p:blipFill>
          <a:blip r:embed="rId3" cstate="print"/>
          <a:srcRect/>
          <a:stretch>
            <a:fillRect/>
          </a:stretch>
        </p:blipFill>
        <p:spPr bwMode="auto">
          <a:xfrm>
            <a:off x="1196622" y="939512"/>
            <a:ext cx="9866489" cy="5562888"/>
          </a:xfrm>
          <a:prstGeom prst="rect">
            <a:avLst/>
          </a:prstGeom>
          <a:noFill/>
        </p:spPr>
      </p:pic>
      <p:sp>
        <p:nvSpPr>
          <p:cNvPr id="6" name="矩形标注 1">
            <a:extLst>
              <a:ext uri="{FF2B5EF4-FFF2-40B4-BE49-F238E27FC236}">
                <a16:creationId xmlns:a16="http://schemas.microsoft.com/office/drawing/2014/main" id="{806EA64B-CEC6-4FA3-A25D-613D92FF8C99}"/>
              </a:ext>
            </a:extLst>
          </p:cNvPr>
          <p:cNvSpPr/>
          <p:nvPr/>
        </p:nvSpPr>
        <p:spPr bwMode="auto">
          <a:xfrm>
            <a:off x="0" y="739421"/>
            <a:ext cx="688622" cy="1168402"/>
          </a:xfrm>
          <a:prstGeom prst="wedgeRectCallout">
            <a:avLst>
              <a:gd name="adj1" fmla="val 154879"/>
              <a:gd name="adj2" fmla="val 3359"/>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批量采集申报</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
        <p:nvSpPr>
          <p:cNvPr id="7" name="矩形标注 1">
            <a:extLst>
              <a:ext uri="{FF2B5EF4-FFF2-40B4-BE49-F238E27FC236}">
                <a16:creationId xmlns:a16="http://schemas.microsoft.com/office/drawing/2014/main" id="{806EA64B-CEC6-4FA3-A25D-613D92FF8C99}"/>
              </a:ext>
            </a:extLst>
          </p:cNvPr>
          <p:cNvSpPr/>
          <p:nvPr/>
        </p:nvSpPr>
        <p:spPr bwMode="auto">
          <a:xfrm>
            <a:off x="11503378" y="3014132"/>
            <a:ext cx="688622" cy="1168402"/>
          </a:xfrm>
          <a:prstGeom prst="wedgeRectCallout">
            <a:avLst>
              <a:gd name="adj1" fmla="val -87744"/>
              <a:gd name="adj2" fmla="val 22683"/>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材料上传</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
        <p:nvSpPr>
          <p:cNvPr id="8" name="矩形标注 1">
            <a:extLst>
              <a:ext uri="{FF2B5EF4-FFF2-40B4-BE49-F238E27FC236}">
                <a16:creationId xmlns:a16="http://schemas.microsoft.com/office/drawing/2014/main" id="{806EA64B-CEC6-4FA3-A25D-613D92FF8C99}"/>
              </a:ext>
            </a:extLst>
          </p:cNvPr>
          <p:cNvSpPr/>
          <p:nvPr/>
        </p:nvSpPr>
        <p:spPr bwMode="auto">
          <a:xfrm>
            <a:off x="11503378" y="1597376"/>
            <a:ext cx="688622" cy="1168402"/>
          </a:xfrm>
          <a:prstGeom prst="wedgeRectCallout">
            <a:avLst>
              <a:gd name="adj1" fmla="val -97580"/>
              <a:gd name="adj2" fmla="val 22683"/>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模板下载</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
        <p:nvSpPr>
          <p:cNvPr id="9" name="矩形标注 1">
            <a:extLst>
              <a:ext uri="{FF2B5EF4-FFF2-40B4-BE49-F238E27FC236}">
                <a16:creationId xmlns:a16="http://schemas.microsoft.com/office/drawing/2014/main" id="{806EA64B-CEC6-4FA3-A25D-613D92FF8C99}"/>
              </a:ext>
            </a:extLst>
          </p:cNvPr>
          <p:cNvSpPr/>
          <p:nvPr/>
        </p:nvSpPr>
        <p:spPr bwMode="auto">
          <a:xfrm>
            <a:off x="6440311" y="5446888"/>
            <a:ext cx="688622" cy="1168402"/>
          </a:xfrm>
          <a:prstGeom prst="wedgeRectCallout">
            <a:avLst>
              <a:gd name="adj1" fmla="val -87744"/>
              <a:gd name="adj2" fmla="val 22683"/>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确认提交</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up)">
                                      <p:cBhvr>
                                        <p:cTn id="13" dur="500"/>
                                        <p:tgtEl>
                                          <p:spTgt spid="8"/>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2" y="72015"/>
            <a:ext cx="6357674" cy="954107"/>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01</a:t>
            </a:r>
            <a:r>
              <a:rPr lang="zh-CN" altLang="en-US" sz="2800" dirty="0">
                <a:solidFill>
                  <a:schemeClr val="bg1"/>
                </a:solidFill>
                <a:latin typeface="微软雅黑" panose="020B0503020204020204" pitchFamily="34" charset="-122"/>
                <a:ea typeface="微软雅黑" panose="020B0503020204020204" pitchFamily="34" charset="-122"/>
              </a:rPr>
              <a:t>、人员基础信息采集</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15362" name="Picture 2" descr="C:\Users\Administrator.USER-20190524AA\Desktop\捕获22222.PNG"/>
          <p:cNvPicPr>
            <a:picLocks noChangeAspect="1" noChangeArrowheads="1"/>
          </p:cNvPicPr>
          <p:nvPr/>
        </p:nvPicPr>
        <p:blipFill>
          <a:blip r:embed="rId3" cstate="print"/>
          <a:srcRect/>
          <a:stretch>
            <a:fillRect/>
          </a:stretch>
        </p:blipFill>
        <p:spPr bwMode="auto">
          <a:xfrm>
            <a:off x="7938" y="1072444"/>
            <a:ext cx="12174537" cy="4978400"/>
          </a:xfrm>
          <a:prstGeom prst="rect">
            <a:avLst/>
          </a:prstGeom>
          <a:noFill/>
        </p:spPr>
      </p:pic>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02"/>
          <p:cNvGrpSpPr/>
          <p:nvPr/>
        </p:nvGrpSpPr>
        <p:grpSpPr>
          <a:xfrm>
            <a:off x="639423" y="4425225"/>
            <a:ext cx="10970687" cy="1485945"/>
            <a:chOff x="6102748" y="1607214"/>
            <a:chExt cx="4120738" cy="558141"/>
          </a:xfrm>
        </p:grpSpPr>
        <p:sp>
          <p:nvSpPr>
            <p:cNvPr id="104" name="椭圆 103"/>
            <p:cNvSpPr/>
            <p:nvPr/>
          </p:nvSpPr>
          <p:spPr>
            <a:xfrm>
              <a:off x="6222670" y="1654117"/>
              <a:ext cx="487488" cy="487488"/>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solidFill>
                  <a:srgbClr val="203D3D"/>
                </a:solidFill>
                <a:latin typeface="微软雅黑" panose="020B0503020204020204" pitchFamily="34" charset="-122"/>
                <a:ea typeface="微软雅黑" panose="020B0503020204020204" pitchFamily="34" charset="-122"/>
              </a:endParaRPr>
            </a:p>
          </p:txBody>
        </p:sp>
        <p:sp>
          <p:nvSpPr>
            <p:cNvPr id="105" name="圆角矩形 104"/>
            <p:cNvSpPr/>
            <p:nvPr/>
          </p:nvSpPr>
          <p:spPr>
            <a:xfrm>
              <a:off x="6102748" y="1607214"/>
              <a:ext cx="4120738" cy="558141"/>
            </a:xfrm>
            <a:prstGeom prst="roundRect">
              <a:avLst/>
            </a:prstGeom>
            <a:noFill/>
            <a:ln>
              <a:solidFill>
                <a:srgbClr val="203D3D"/>
              </a:solidFill>
            </a:ln>
            <a:effectLst>
              <a:outerShdw blurRad="76200" dir="18900000" sy="23000" kx="-1200000" algn="bl" rotWithShape="0">
                <a:prstClr val="black">
                  <a:alpha val="2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03D3D"/>
                </a:solidFill>
                <a:latin typeface="微软雅黑" panose="020B0503020204020204" pitchFamily="34" charset="-122"/>
                <a:ea typeface="微软雅黑" panose="020B0503020204020204" pitchFamily="34" charset="-122"/>
              </a:endParaRPr>
            </a:p>
          </p:txBody>
        </p:sp>
        <p:sp>
          <p:nvSpPr>
            <p:cNvPr id="107" name="矩形 106"/>
            <p:cNvSpPr/>
            <p:nvPr/>
          </p:nvSpPr>
          <p:spPr>
            <a:xfrm>
              <a:off x="8071184" y="1719646"/>
              <a:ext cx="2150253" cy="312134"/>
            </a:xfrm>
            <a:prstGeom prst="rect">
              <a:avLst/>
            </a:prstGeom>
          </p:spPr>
          <p:txBody>
            <a:bodyPr wrap="none">
              <a:spAutoFit/>
            </a:bodyPr>
            <a:lstStyle/>
            <a:p>
              <a:pPr algn="ctr"/>
              <a:r>
                <a:rPr lang="zh-CN" altLang="en-US" sz="4800" b="1" kern="0" dirty="0">
                  <a:solidFill>
                    <a:schemeClr val="accent5"/>
                  </a:solidFill>
                  <a:latin typeface="微软雅黑" panose="020B0503020204020204" pitchFamily="34" charset="-122"/>
                  <a:ea typeface="微软雅黑" panose="020B0503020204020204" pitchFamily="34" charset="-122"/>
                </a:rPr>
                <a:t>单位网上大厅的变化</a:t>
              </a:r>
            </a:p>
          </p:txBody>
        </p:sp>
      </p:grpSp>
      <p:sp>
        <p:nvSpPr>
          <p:cNvPr id="117" name="矩形 116"/>
          <p:cNvSpPr/>
          <p:nvPr/>
        </p:nvSpPr>
        <p:spPr>
          <a:xfrm>
            <a:off x="1167430" y="4812268"/>
            <a:ext cx="880369" cy="769441"/>
          </a:xfrm>
          <a:prstGeom prst="rect">
            <a:avLst/>
          </a:prstGeom>
        </p:spPr>
        <p:txBody>
          <a:bodyPr wrap="none">
            <a:spAutoFit/>
          </a:bodyPr>
          <a:lstStyle/>
          <a:p>
            <a:pPr algn="ctr"/>
            <a:r>
              <a:rPr lang="en-US" altLang="zh-CN" sz="44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01</a:t>
            </a:r>
            <a:endParaRPr lang="zh-CN" altLang="en-US" sz="44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2" name="矩形 31"/>
          <p:cNvSpPr/>
          <p:nvPr/>
        </p:nvSpPr>
        <p:spPr>
          <a:xfrm>
            <a:off x="2715572" y="5140054"/>
            <a:ext cx="2885726" cy="707886"/>
          </a:xfrm>
          <a:prstGeom prst="rect">
            <a:avLst/>
          </a:prstGeom>
        </p:spPr>
        <p:txBody>
          <a:bodyPr wrap="none">
            <a:spAutoFit/>
          </a:bodyPr>
          <a:lstStyle/>
          <a:p>
            <a:pPr algn="ctr"/>
            <a:r>
              <a:rPr lang="en-US" altLang="zh-CN" sz="4000" b="1" kern="0" dirty="0">
                <a:solidFill>
                  <a:schemeClr val="accent1"/>
                </a:solidFill>
                <a:latin typeface="微软雅黑" panose="020B0503020204020204" pitchFamily="34" charset="-122"/>
                <a:ea typeface="微软雅黑" panose="020B0503020204020204" pitchFamily="34" charset="-122"/>
              </a:rPr>
              <a:t>PART ONE</a:t>
            </a:r>
          </a:p>
        </p:txBody>
      </p:sp>
    </p:spTree>
    <p:extLst>
      <p:ext uri="{BB962C8B-B14F-4D97-AF65-F5344CB8AC3E}">
        <p14:creationId xmlns:p14="http://schemas.microsoft.com/office/powerpoint/2010/main" val="170971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2" y="72015"/>
            <a:ext cx="6357674" cy="954107"/>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01</a:t>
            </a:r>
            <a:r>
              <a:rPr lang="zh-CN" altLang="en-US" sz="2800" dirty="0">
                <a:solidFill>
                  <a:schemeClr val="bg1"/>
                </a:solidFill>
                <a:latin typeface="微软雅黑" panose="020B0503020204020204" pitchFamily="34" charset="-122"/>
                <a:ea typeface="微软雅黑" panose="020B0503020204020204" pitchFamily="34" charset="-122"/>
              </a:rPr>
              <a:t>、人员基础信息采集</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17411" name="Picture 3" descr="C:\Users\Administrator.USER-20190524AA\Desktop\捕获33333_副本.png"/>
          <p:cNvPicPr>
            <a:picLocks noChangeAspect="1" noChangeArrowheads="1"/>
          </p:cNvPicPr>
          <p:nvPr/>
        </p:nvPicPr>
        <p:blipFill>
          <a:blip r:embed="rId3" cstate="print"/>
          <a:srcRect/>
          <a:stretch>
            <a:fillRect/>
          </a:stretch>
        </p:blipFill>
        <p:spPr bwMode="auto">
          <a:xfrm>
            <a:off x="1117742" y="1783644"/>
            <a:ext cx="10212679" cy="3375377"/>
          </a:xfrm>
          <a:prstGeom prst="rect">
            <a:avLst/>
          </a:prstGeom>
          <a:noFill/>
        </p:spPr>
      </p:pic>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2" y="72015"/>
            <a:ext cx="6357674" cy="954107"/>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02</a:t>
            </a:r>
            <a:r>
              <a:rPr lang="zh-CN" altLang="en-US" sz="2800" dirty="0">
                <a:solidFill>
                  <a:schemeClr val="bg1"/>
                </a:solidFill>
                <a:latin typeface="微软雅黑" panose="020B0503020204020204" pitchFamily="34" charset="-122"/>
                <a:ea typeface="微软雅黑" panose="020B0503020204020204" pitchFamily="34" charset="-122"/>
              </a:rPr>
              <a:t>、社会保险登记</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1026" name="Picture 2" descr="C:\Users\Administrator.USER-20190524AA\Desktop\2-1.PNG"/>
          <p:cNvPicPr>
            <a:picLocks noChangeAspect="1" noChangeArrowheads="1"/>
          </p:cNvPicPr>
          <p:nvPr/>
        </p:nvPicPr>
        <p:blipFill>
          <a:blip r:embed="rId3" cstate="print"/>
          <a:srcRect/>
          <a:stretch>
            <a:fillRect/>
          </a:stretch>
        </p:blipFill>
        <p:spPr bwMode="auto">
          <a:xfrm>
            <a:off x="0" y="724783"/>
            <a:ext cx="12100575" cy="5845350"/>
          </a:xfrm>
          <a:prstGeom prst="rect">
            <a:avLst/>
          </a:prstGeom>
          <a:noFill/>
        </p:spPr>
      </p:pic>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2" y="72015"/>
            <a:ext cx="8307596" cy="954107"/>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02</a:t>
            </a:r>
            <a:r>
              <a:rPr lang="zh-CN" altLang="en-US" sz="2800" dirty="0">
                <a:solidFill>
                  <a:schemeClr val="bg1"/>
                </a:solidFill>
                <a:latin typeface="微软雅黑" panose="020B0503020204020204" pitchFamily="34" charset="-122"/>
                <a:ea typeface="微软雅黑" panose="020B0503020204020204" pitchFamily="34" charset="-122"/>
              </a:rPr>
              <a:t>、社会保险登记</a:t>
            </a:r>
            <a:r>
              <a:rPr lang="en-US" altLang="zh-CN" sz="2800"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用人单位用工参保登记</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2050" name="Picture 2" descr="C:\Users\Administrator.USER-20190524AA\Desktop\2-1_副本.png"/>
          <p:cNvPicPr>
            <a:picLocks noChangeAspect="1" noChangeArrowheads="1"/>
          </p:cNvPicPr>
          <p:nvPr/>
        </p:nvPicPr>
        <p:blipFill>
          <a:blip r:embed="rId3" cstate="print"/>
          <a:srcRect/>
          <a:stretch>
            <a:fillRect/>
          </a:stretch>
        </p:blipFill>
        <p:spPr bwMode="auto">
          <a:xfrm>
            <a:off x="0" y="713493"/>
            <a:ext cx="12123947" cy="5856640"/>
          </a:xfrm>
          <a:prstGeom prst="rect">
            <a:avLst/>
          </a:prstGeom>
          <a:noFill/>
        </p:spPr>
      </p:pic>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1" y="72015"/>
            <a:ext cx="8476929" cy="954107"/>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02</a:t>
            </a:r>
            <a:r>
              <a:rPr lang="zh-CN" altLang="en-US" sz="2800" dirty="0">
                <a:solidFill>
                  <a:schemeClr val="bg1"/>
                </a:solidFill>
                <a:latin typeface="微软雅黑" panose="020B0503020204020204" pitchFamily="34" charset="-122"/>
                <a:ea typeface="微软雅黑" panose="020B0503020204020204" pitchFamily="34" charset="-122"/>
              </a:rPr>
              <a:t>、社会保险登记</a:t>
            </a:r>
            <a:r>
              <a:rPr lang="en-US" altLang="zh-CN" sz="2800"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用人单位用工参保登记</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3" name="图片 2" descr="2-2_副本.png"/>
          <p:cNvPicPr>
            <a:picLocks noChangeAspect="1"/>
          </p:cNvPicPr>
          <p:nvPr/>
        </p:nvPicPr>
        <p:blipFill>
          <a:blip r:embed="rId3" cstate="print"/>
          <a:stretch>
            <a:fillRect/>
          </a:stretch>
        </p:blipFill>
        <p:spPr>
          <a:xfrm>
            <a:off x="1213023" y="721027"/>
            <a:ext cx="9511255" cy="5939417"/>
          </a:xfrm>
          <a:prstGeom prst="rect">
            <a:avLst/>
          </a:prstGeom>
        </p:spPr>
      </p:pic>
      <p:sp>
        <p:nvSpPr>
          <p:cNvPr id="4" name="矩形标注 1">
            <a:extLst>
              <a:ext uri="{FF2B5EF4-FFF2-40B4-BE49-F238E27FC236}">
                <a16:creationId xmlns:a16="http://schemas.microsoft.com/office/drawing/2014/main" id="{806EA64B-CEC6-4FA3-A25D-613D92FF8C99}"/>
              </a:ext>
            </a:extLst>
          </p:cNvPr>
          <p:cNvSpPr/>
          <p:nvPr/>
        </p:nvSpPr>
        <p:spPr bwMode="auto">
          <a:xfrm>
            <a:off x="0" y="716843"/>
            <a:ext cx="688622" cy="1168402"/>
          </a:xfrm>
          <a:prstGeom prst="wedgeRectCallout">
            <a:avLst>
              <a:gd name="adj1" fmla="val 97502"/>
              <a:gd name="adj2" fmla="val 17852"/>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用工增员申报</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
        <p:nvSpPr>
          <p:cNvPr id="5" name="矩形标注 1">
            <a:extLst>
              <a:ext uri="{FF2B5EF4-FFF2-40B4-BE49-F238E27FC236}">
                <a16:creationId xmlns:a16="http://schemas.microsoft.com/office/drawing/2014/main" id="{806EA64B-CEC6-4FA3-A25D-613D92FF8C99}"/>
              </a:ext>
            </a:extLst>
          </p:cNvPr>
          <p:cNvSpPr/>
          <p:nvPr/>
        </p:nvSpPr>
        <p:spPr bwMode="auto">
          <a:xfrm>
            <a:off x="0" y="2573865"/>
            <a:ext cx="688622" cy="1168402"/>
          </a:xfrm>
          <a:prstGeom prst="wedgeRectCallout">
            <a:avLst>
              <a:gd name="adj1" fmla="val 133568"/>
              <a:gd name="adj2" fmla="val 21717"/>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录入人员基本信息</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
        <p:nvSpPr>
          <p:cNvPr id="6" name="矩形标注 1">
            <a:extLst>
              <a:ext uri="{FF2B5EF4-FFF2-40B4-BE49-F238E27FC236}">
                <a16:creationId xmlns:a16="http://schemas.microsoft.com/office/drawing/2014/main" id="{806EA64B-CEC6-4FA3-A25D-613D92FF8C99}"/>
              </a:ext>
            </a:extLst>
          </p:cNvPr>
          <p:cNvSpPr/>
          <p:nvPr/>
        </p:nvSpPr>
        <p:spPr bwMode="auto">
          <a:xfrm>
            <a:off x="0" y="4746976"/>
            <a:ext cx="688622" cy="1168402"/>
          </a:xfrm>
          <a:prstGeom prst="wedgeRectCallout">
            <a:avLst>
              <a:gd name="adj1" fmla="val 133568"/>
              <a:gd name="adj2" fmla="val 21717"/>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录入用工备案信息</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
        <p:nvSpPr>
          <p:cNvPr id="7" name="矩形标注 1">
            <a:extLst>
              <a:ext uri="{FF2B5EF4-FFF2-40B4-BE49-F238E27FC236}">
                <a16:creationId xmlns:a16="http://schemas.microsoft.com/office/drawing/2014/main" id="{806EA64B-CEC6-4FA3-A25D-613D92FF8C99}"/>
              </a:ext>
            </a:extLst>
          </p:cNvPr>
          <p:cNvSpPr/>
          <p:nvPr/>
        </p:nvSpPr>
        <p:spPr bwMode="auto">
          <a:xfrm>
            <a:off x="10967156" y="857954"/>
            <a:ext cx="1044222" cy="1253067"/>
          </a:xfrm>
          <a:prstGeom prst="wedgeRectCallout">
            <a:avLst>
              <a:gd name="adj1" fmla="val -211545"/>
              <a:gd name="adj2" fmla="val 33637"/>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用工增员注意事项</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
        <p:nvSpPr>
          <p:cNvPr id="8" name="矩形标注 1">
            <a:extLst>
              <a:ext uri="{FF2B5EF4-FFF2-40B4-BE49-F238E27FC236}">
                <a16:creationId xmlns:a16="http://schemas.microsoft.com/office/drawing/2014/main" id="{806EA64B-CEC6-4FA3-A25D-613D92FF8C99}"/>
              </a:ext>
            </a:extLst>
          </p:cNvPr>
          <p:cNvSpPr/>
          <p:nvPr/>
        </p:nvSpPr>
        <p:spPr bwMode="auto">
          <a:xfrm>
            <a:off x="10972801" y="5424310"/>
            <a:ext cx="1044222" cy="1253067"/>
          </a:xfrm>
          <a:prstGeom prst="wedgeRectCallout">
            <a:avLst>
              <a:gd name="adj1" fmla="val -211545"/>
              <a:gd name="adj2" fmla="val 33637"/>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系统补缴提示</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up)">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1" y="72015"/>
            <a:ext cx="8476929" cy="954107"/>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02</a:t>
            </a:r>
            <a:r>
              <a:rPr lang="zh-CN" altLang="en-US" sz="2800" dirty="0">
                <a:solidFill>
                  <a:schemeClr val="bg1"/>
                </a:solidFill>
                <a:latin typeface="微软雅黑" panose="020B0503020204020204" pitchFamily="34" charset="-122"/>
                <a:ea typeface="微软雅黑" panose="020B0503020204020204" pitchFamily="34" charset="-122"/>
              </a:rPr>
              <a:t>、社会保险登记</a:t>
            </a:r>
            <a:r>
              <a:rPr lang="en-US" altLang="zh-CN" sz="2800"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用人单位用工参保登记</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3074" name="Picture 2" descr="C:\Users\Administrator.USER-20190524AA\Desktop\2-4_副本.png"/>
          <p:cNvPicPr>
            <a:picLocks noChangeAspect="1" noChangeArrowheads="1"/>
          </p:cNvPicPr>
          <p:nvPr/>
        </p:nvPicPr>
        <p:blipFill>
          <a:blip r:embed="rId3" cstate="print"/>
          <a:srcRect/>
          <a:stretch>
            <a:fillRect/>
          </a:stretch>
        </p:blipFill>
        <p:spPr bwMode="auto">
          <a:xfrm>
            <a:off x="1132946" y="714198"/>
            <a:ext cx="10901009" cy="6143801"/>
          </a:xfrm>
          <a:prstGeom prst="rect">
            <a:avLst/>
          </a:prstGeom>
          <a:noFill/>
        </p:spPr>
      </p:pic>
      <p:sp>
        <p:nvSpPr>
          <p:cNvPr id="5" name="矩形标注 1">
            <a:extLst>
              <a:ext uri="{FF2B5EF4-FFF2-40B4-BE49-F238E27FC236}">
                <a16:creationId xmlns:a16="http://schemas.microsoft.com/office/drawing/2014/main" id="{806EA64B-CEC6-4FA3-A25D-613D92FF8C99}"/>
              </a:ext>
            </a:extLst>
          </p:cNvPr>
          <p:cNvSpPr/>
          <p:nvPr/>
        </p:nvSpPr>
        <p:spPr bwMode="auto">
          <a:xfrm>
            <a:off x="0" y="1106309"/>
            <a:ext cx="688622" cy="1168402"/>
          </a:xfrm>
          <a:prstGeom prst="wedgeRectCallout">
            <a:avLst>
              <a:gd name="adj1" fmla="val 133568"/>
              <a:gd name="adj2" fmla="val 21717"/>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录入人员社保信息</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
        <p:nvSpPr>
          <p:cNvPr id="6" name="矩形标注 1">
            <a:extLst>
              <a:ext uri="{FF2B5EF4-FFF2-40B4-BE49-F238E27FC236}">
                <a16:creationId xmlns:a16="http://schemas.microsoft.com/office/drawing/2014/main" id="{806EA64B-CEC6-4FA3-A25D-613D92FF8C99}"/>
              </a:ext>
            </a:extLst>
          </p:cNvPr>
          <p:cNvSpPr/>
          <p:nvPr/>
        </p:nvSpPr>
        <p:spPr bwMode="auto">
          <a:xfrm>
            <a:off x="0" y="3843864"/>
            <a:ext cx="688622" cy="2127958"/>
          </a:xfrm>
          <a:prstGeom prst="wedgeRectCallout">
            <a:avLst>
              <a:gd name="adj1" fmla="val 105699"/>
              <a:gd name="adj2" fmla="val 21717"/>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提交后自动产生补缴数据</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1" y="72015"/>
            <a:ext cx="8476929" cy="954107"/>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02</a:t>
            </a:r>
            <a:r>
              <a:rPr lang="zh-CN" altLang="en-US" sz="2800" dirty="0">
                <a:solidFill>
                  <a:schemeClr val="bg1"/>
                </a:solidFill>
                <a:latin typeface="微软雅黑" panose="020B0503020204020204" pitchFamily="34" charset="-122"/>
                <a:ea typeface="微软雅黑" panose="020B0503020204020204" pitchFamily="34" charset="-122"/>
              </a:rPr>
              <a:t>、社会保险登记</a:t>
            </a:r>
            <a:r>
              <a:rPr lang="en-US" altLang="zh-CN" sz="2800"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用人单位用工参保登记</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6" name="矩形标注 1">
            <a:extLst>
              <a:ext uri="{FF2B5EF4-FFF2-40B4-BE49-F238E27FC236}">
                <a16:creationId xmlns:a16="http://schemas.microsoft.com/office/drawing/2014/main" id="{806EA64B-CEC6-4FA3-A25D-613D92FF8C99}"/>
              </a:ext>
            </a:extLst>
          </p:cNvPr>
          <p:cNvSpPr/>
          <p:nvPr/>
        </p:nvSpPr>
        <p:spPr bwMode="auto">
          <a:xfrm>
            <a:off x="0" y="1642531"/>
            <a:ext cx="688622" cy="3279424"/>
          </a:xfrm>
          <a:prstGeom prst="wedgeRectCallout">
            <a:avLst>
              <a:gd name="adj1" fmla="val 127011"/>
              <a:gd name="adj2" fmla="val 14318"/>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lang="zh-CN" altLang="en-US" b="1" dirty="0">
                <a:latin typeface="Arial" pitchFamily="34" charset="0"/>
                <a:ea typeface="宋体" pitchFamily="2" charset="-122"/>
              </a:rPr>
              <a:t>劳务派遣单位选择用工类型、用工单位信息</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pic>
        <p:nvPicPr>
          <p:cNvPr id="1026" name="Picture 2" descr="C:\Users\Administrator.USER-20190524AA\Desktop\333-666_副本.png"/>
          <p:cNvPicPr>
            <a:picLocks noChangeAspect="1" noChangeArrowheads="1"/>
          </p:cNvPicPr>
          <p:nvPr/>
        </p:nvPicPr>
        <p:blipFill>
          <a:blip r:embed="rId3" cstate="print"/>
          <a:srcRect/>
          <a:stretch>
            <a:fillRect/>
          </a:stretch>
        </p:blipFill>
        <p:spPr bwMode="auto">
          <a:xfrm>
            <a:off x="1230489" y="697793"/>
            <a:ext cx="10815490" cy="6160207"/>
          </a:xfrm>
          <a:prstGeom prst="rect">
            <a:avLst/>
          </a:prstGeom>
          <a:noFill/>
        </p:spPr>
      </p:pic>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1" y="72015"/>
            <a:ext cx="8476929" cy="954107"/>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02</a:t>
            </a:r>
            <a:r>
              <a:rPr lang="zh-CN" altLang="en-US" sz="2800" dirty="0">
                <a:solidFill>
                  <a:schemeClr val="bg1"/>
                </a:solidFill>
                <a:latin typeface="微软雅黑" panose="020B0503020204020204" pitchFamily="34" charset="-122"/>
                <a:ea typeface="微软雅黑" panose="020B0503020204020204" pitchFamily="34" charset="-122"/>
              </a:rPr>
              <a:t>、社会保险登记</a:t>
            </a:r>
            <a:r>
              <a:rPr lang="en-US" altLang="zh-CN" sz="2800"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用人单位用工参保登记</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4098" name="Picture 2" descr="C:\Users\Administrator.USER-20190524AA\Desktop\2-3_副本.png"/>
          <p:cNvPicPr>
            <a:picLocks noChangeAspect="1" noChangeArrowheads="1"/>
          </p:cNvPicPr>
          <p:nvPr/>
        </p:nvPicPr>
        <p:blipFill>
          <a:blip r:embed="rId3" cstate="print"/>
          <a:srcRect/>
          <a:stretch>
            <a:fillRect/>
          </a:stretch>
        </p:blipFill>
        <p:spPr bwMode="auto">
          <a:xfrm>
            <a:off x="1471613" y="691796"/>
            <a:ext cx="9265239" cy="6166203"/>
          </a:xfrm>
          <a:prstGeom prst="rect">
            <a:avLst/>
          </a:prstGeom>
          <a:noFill/>
        </p:spPr>
      </p:pic>
      <p:sp>
        <p:nvSpPr>
          <p:cNvPr id="4" name="矩形标注 1">
            <a:extLst>
              <a:ext uri="{FF2B5EF4-FFF2-40B4-BE49-F238E27FC236}">
                <a16:creationId xmlns:a16="http://schemas.microsoft.com/office/drawing/2014/main" id="{806EA64B-CEC6-4FA3-A25D-613D92FF8C99}"/>
              </a:ext>
            </a:extLst>
          </p:cNvPr>
          <p:cNvSpPr/>
          <p:nvPr/>
        </p:nvSpPr>
        <p:spPr bwMode="auto">
          <a:xfrm>
            <a:off x="0" y="716843"/>
            <a:ext cx="688622" cy="1168402"/>
          </a:xfrm>
          <a:prstGeom prst="wedgeRectCallout">
            <a:avLst>
              <a:gd name="adj1" fmla="val 223732"/>
              <a:gd name="adj2" fmla="val -19829"/>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批量增员申报</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
        <p:nvSpPr>
          <p:cNvPr id="5" name="矩形标注 1">
            <a:extLst>
              <a:ext uri="{FF2B5EF4-FFF2-40B4-BE49-F238E27FC236}">
                <a16:creationId xmlns:a16="http://schemas.microsoft.com/office/drawing/2014/main" id="{806EA64B-CEC6-4FA3-A25D-613D92FF8C99}"/>
              </a:ext>
            </a:extLst>
          </p:cNvPr>
          <p:cNvSpPr/>
          <p:nvPr/>
        </p:nvSpPr>
        <p:spPr bwMode="auto">
          <a:xfrm>
            <a:off x="11300177" y="1411109"/>
            <a:ext cx="722489" cy="1253068"/>
          </a:xfrm>
          <a:prstGeom prst="wedgeRectCallout">
            <a:avLst>
              <a:gd name="adj1" fmla="val -122483"/>
              <a:gd name="adj2" fmla="val 28232"/>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模板下载</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
        <p:nvSpPr>
          <p:cNvPr id="6" name="矩形标注 1">
            <a:extLst>
              <a:ext uri="{FF2B5EF4-FFF2-40B4-BE49-F238E27FC236}">
                <a16:creationId xmlns:a16="http://schemas.microsoft.com/office/drawing/2014/main" id="{806EA64B-CEC6-4FA3-A25D-613D92FF8C99}"/>
              </a:ext>
            </a:extLst>
          </p:cNvPr>
          <p:cNvSpPr/>
          <p:nvPr/>
        </p:nvSpPr>
        <p:spPr bwMode="auto">
          <a:xfrm>
            <a:off x="0" y="2077155"/>
            <a:ext cx="688622" cy="1168402"/>
          </a:xfrm>
          <a:prstGeom prst="wedgeRectCallout">
            <a:avLst>
              <a:gd name="adj1" fmla="val 172912"/>
              <a:gd name="adj2" fmla="val -52679"/>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模板上传</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
        <p:nvSpPr>
          <p:cNvPr id="7" name="矩形标注 1">
            <a:extLst>
              <a:ext uri="{FF2B5EF4-FFF2-40B4-BE49-F238E27FC236}">
                <a16:creationId xmlns:a16="http://schemas.microsoft.com/office/drawing/2014/main" id="{806EA64B-CEC6-4FA3-A25D-613D92FF8C99}"/>
              </a:ext>
            </a:extLst>
          </p:cNvPr>
          <p:cNvSpPr/>
          <p:nvPr/>
        </p:nvSpPr>
        <p:spPr bwMode="auto">
          <a:xfrm>
            <a:off x="152400" y="5345289"/>
            <a:ext cx="688622" cy="1168402"/>
          </a:xfrm>
          <a:prstGeom prst="wedgeRectCallout">
            <a:avLst>
              <a:gd name="adj1" fmla="val 667994"/>
              <a:gd name="adj2" fmla="val 52635"/>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确认提交</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1" y="72015"/>
            <a:ext cx="8476929" cy="954107"/>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02</a:t>
            </a:r>
            <a:r>
              <a:rPr lang="zh-CN" altLang="en-US" sz="2800" dirty="0">
                <a:solidFill>
                  <a:schemeClr val="bg1"/>
                </a:solidFill>
                <a:latin typeface="微软雅黑" panose="020B0503020204020204" pitchFamily="34" charset="-122"/>
                <a:ea typeface="微软雅黑" panose="020B0503020204020204" pitchFamily="34" charset="-122"/>
              </a:rPr>
              <a:t>、社会保险登记</a:t>
            </a:r>
            <a:r>
              <a:rPr lang="en-US" altLang="zh-CN" sz="2800"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用人单位用工参保登记</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5122" name="Picture 2" descr="C:\Users\Administrator.USER-20190524AA\Desktop\2-5.PNG"/>
          <p:cNvPicPr>
            <a:picLocks noChangeAspect="1" noChangeArrowheads="1"/>
          </p:cNvPicPr>
          <p:nvPr/>
        </p:nvPicPr>
        <p:blipFill>
          <a:blip r:embed="rId3" cstate="print"/>
          <a:srcRect/>
          <a:stretch>
            <a:fillRect/>
          </a:stretch>
        </p:blipFill>
        <p:spPr bwMode="auto">
          <a:xfrm>
            <a:off x="0" y="764469"/>
            <a:ext cx="11883247" cy="5771798"/>
          </a:xfrm>
          <a:prstGeom prst="rect">
            <a:avLst/>
          </a:prstGeom>
          <a:noFill/>
        </p:spPr>
      </p:pic>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1" y="72015"/>
            <a:ext cx="8476929" cy="954107"/>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02</a:t>
            </a:r>
            <a:r>
              <a:rPr lang="zh-CN" altLang="en-US" sz="2800" dirty="0">
                <a:solidFill>
                  <a:schemeClr val="bg1"/>
                </a:solidFill>
                <a:latin typeface="微软雅黑" panose="020B0503020204020204" pitchFamily="34" charset="-122"/>
                <a:ea typeface="微软雅黑" panose="020B0503020204020204" pitchFamily="34" charset="-122"/>
              </a:rPr>
              <a:t>、社会保险登记</a:t>
            </a:r>
            <a:r>
              <a:rPr lang="en-US" altLang="zh-CN" sz="2800"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用人单位退工停保登记</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6146" name="Picture 2" descr="C:\Users\Administrator.USER-20190524AA\Desktop\2-222.png"/>
          <p:cNvPicPr>
            <a:picLocks noChangeAspect="1" noChangeArrowheads="1"/>
          </p:cNvPicPr>
          <p:nvPr/>
        </p:nvPicPr>
        <p:blipFill>
          <a:blip r:embed="rId3" cstate="print"/>
          <a:srcRect/>
          <a:stretch>
            <a:fillRect/>
          </a:stretch>
        </p:blipFill>
        <p:spPr bwMode="auto">
          <a:xfrm>
            <a:off x="0" y="724782"/>
            <a:ext cx="12147317" cy="5867929"/>
          </a:xfrm>
          <a:prstGeom prst="rect">
            <a:avLst/>
          </a:prstGeom>
          <a:noFill/>
        </p:spPr>
      </p:pic>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1" y="72015"/>
            <a:ext cx="8476929" cy="954107"/>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02</a:t>
            </a:r>
            <a:r>
              <a:rPr lang="zh-CN" altLang="en-US" sz="2800" dirty="0">
                <a:solidFill>
                  <a:schemeClr val="bg1"/>
                </a:solidFill>
                <a:latin typeface="微软雅黑" panose="020B0503020204020204" pitchFamily="34" charset="-122"/>
                <a:ea typeface="微软雅黑" panose="020B0503020204020204" pitchFamily="34" charset="-122"/>
              </a:rPr>
              <a:t>、社会保险登记</a:t>
            </a:r>
            <a:r>
              <a:rPr lang="en-US" altLang="zh-CN" sz="2800"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用人单位退工停保登记</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1026" name="Picture 2" descr="C:\Users\Administrator.USER-20190524AA\Desktop\33-1_副本.png"/>
          <p:cNvPicPr>
            <a:picLocks noChangeAspect="1" noChangeArrowheads="1"/>
          </p:cNvPicPr>
          <p:nvPr/>
        </p:nvPicPr>
        <p:blipFill>
          <a:blip r:embed="rId3" cstate="print"/>
          <a:srcRect/>
          <a:stretch>
            <a:fillRect/>
          </a:stretch>
        </p:blipFill>
        <p:spPr bwMode="auto">
          <a:xfrm>
            <a:off x="1234546" y="695148"/>
            <a:ext cx="9740805" cy="6162851"/>
          </a:xfrm>
          <a:prstGeom prst="rect">
            <a:avLst/>
          </a:prstGeom>
          <a:noFill/>
        </p:spPr>
      </p:pic>
      <p:sp>
        <p:nvSpPr>
          <p:cNvPr id="4" name="矩形标注 1">
            <a:extLst>
              <a:ext uri="{FF2B5EF4-FFF2-40B4-BE49-F238E27FC236}">
                <a16:creationId xmlns:a16="http://schemas.microsoft.com/office/drawing/2014/main" id="{806EA64B-CEC6-4FA3-A25D-613D92FF8C99}"/>
              </a:ext>
            </a:extLst>
          </p:cNvPr>
          <p:cNvSpPr/>
          <p:nvPr/>
        </p:nvSpPr>
        <p:spPr bwMode="auto">
          <a:xfrm>
            <a:off x="0" y="716843"/>
            <a:ext cx="688622" cy="886179"/>
          </a:xfrm>
          <a:prstGeom prst="wedgeRectCallout">
            <a:avLst>
              <a:gd name="adj1" fmla="val 118814"/>
              <a:gd name="adj2" fmla="val 24221"/>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lang="zh-CN" altLang="en-US" b="1" dirty="0">
                <a:latin typeface="Arial" pitchFamily="34" charset="0"/>
                <a:ea typeface="宋体" pitchFamily="2" charset="-122"/>
              </a:rPr>
              <a:t>减员申报</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
        <p:nvSpPr>
          <p:cNvPr id="5" name="矩形标注 1">
            <a:extLst>
              <a:ext uri="{FF2B5EF4-FFF2-40B4-BE49-F238E27FC236}">
                <a16:creationId xmlns:a16="http://schemas.microsoft.com/office/drawing/2014/main" id="{806EA64B-CEC6-4FA3-A25D-613D92FF8C99}"/>
              </a:ext>
            </a:extLst>
          </p:cNvPr>
          <p:cNvSpPr/>
          <p:nvPr/>
        </p:nvSpPr>
        <p:spPr bwMode="auto">
          <a:xfrm>
            <a:off x="0" y="1794931"/>
            <a:ext cx="688622" cy="1151469"/>
          </a:xfrm>
          <a:prstGeom prst="wedgeRectCallout">
            <a:avLst>
              <a:gd name="adj1" fmla="val 122093"/>
              <a:gd name="adj2" fmla="val 2658"/>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录入减员人员信息</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
        <p:nvSpPr>
          <p:cNvPr id="6" name="矩形标注 1">
            <a:extLst>
              <a:ext uri="{FF2B5EF4-FFF2-40B4-BE49-F238E27FC236}">
                <a16:creationId xmlns:a16="http://schemas.microsoft.com/office/drawing/2014/main" id="{806EA64B-CEC6-4FA3-A25D-613D92FF8C99}"/>
              </a:ext>
            </a:extLst>
          </p:cNvPr>
          <p:cNvSpPr/>
          <p:nvPr/>
        </p:nvSpPr>
        <p:spPr bwMode="auto">
          <a:xfrm>
            <a:off x="0" y="3059290"/>
            <a:ext cx="688622" cy="1693332"/>
          </a:xfrm>
          <a:prstGeom prst="wedgeRectCallout">
            <a:avLst>
              <a:gd name="adj1" fmla="val 127011"/>
              <a:gd name="adj2" fmla="val -19983"/>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录入变更原因、停保时间</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
        <p:nvSpPr>
          <p:cNvPr id="7" name="矩形标注 1">
            <a:extLst>
              <a:ext uri="{FF2B5EF4-FFF2-40B4-BE49-F238E27FC236}">
                <a16:creationId xmlns:a16="http://schemas.microsoft.com/office/drawing/2014/main" id="{806EA64B-CEC6-4FA3-A25D-613D92FF8C99}"/>
              </a:ext>
            </a:extLst>
          </p:cNvPr>
          <p:cNvSpPr/>
          <p:nvPr/>
        </p:nvSpPr>
        <p:spPr bwMode="auto">
          <a:xfrm>
            <a:off x="6880577" y="5779910"/>
            <a:ext cx="688622" cy="886179"/>
          </a:xfrm>
          <a:prstGeom prst="wedgeRectCallout">
            <a:avLst>
              <a:gd name="adj1" fmla="val -171350"/>
              <a:gd name="adj2" fmla="val 34412"/>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确认提交</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2" y="72015"/>
            <a:ext cx="6357674" cy="954107"/>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一、省一体化平台的变化</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638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文本框 21"/>
          <p:cNvSpPr txBox="1"/>
          <p:nvPr/>
        </p:nvSpPr>
        <p:spPr>
          <a:xfrm>
            <a:off x="142138" y="1332089"/>
            <a:ext cx="11022574" cy="1815882"/>
          </a:xfrm>
          <a:prstGeom prst="rect">
            <a:avLst/>
          </a:prstGeom>
          <a:noFill/>
        </p:spPr>
        <p:txBody>
          <a:bodyPr wrap="square" rtlCol="0">
            <a:spAutoFit/>
          </a:bodyPr>
          <a:lstStyle/>
          <a:p>
            <a:endParaRPr lang="en-US" altLang="zh-CN" sz="2800" dirty="0"/>
          </a:p>
          <a:p>
            <a:endParaRPr lang="en-US" altLang="zh-CN" sz="2800" dirty="0"/>
          </a:p>
          <a:p>
            <a:endParaRPr lang="zh-CN" altLang="en-US" sz="2800" dirty="0"/>
          </a:p>
          <a:p>
            <a:endParaRPr lang="zh-CN" altLang="en-US" sz="2800" dirty="0">
              <a:solidFill>
                <a:schemeClr val="bg1"/>
              </a:solidFill>
              <a:latin typeface="微软雅黑" panose="020B0503020204020204" pitchFamily="34" charset="-122"/>
              <a:ea typeface="微软雅黑" panose="020B0503020204020204" pitchFamily="34" charset="-122"/>
            </a:endParaRPr>
          </a:p>
        </p:txBody>
      </p:sp>
      <p:grpSp>
        <p:nvGrpSpPr>
          <p:cNvPr id="2" name="组合 4"/>
          <p:cNvGrpSpPr/>
          <p:nvPr/>
        </p:nvGrpSpPr>
        <p:grpSpPr>
          <a:xfrm>
            <a:off x="0" y="2195229"/>
            <a:ext cx="2449689" cy="715946"/>
            <a:chOff x="6552801" y="4025537"/>
            <a:chExt cx="3322313" cy="474875"/>
          </a:xfrm>
        </p:grpSpPr>
        <p:sp>
          <p:nvSpPr>
            <p:cNvPr id="6" name="圆角矩形 5"/>
            <p:cNvSpPr/>
            <p:nvPr/>
          </p:nvSpPr>
          <p:spPr>
            <a:xfrm>
              <a:off x="6552801" y="4025537"/>
              <a:ext cx="3322313" cy="423362"/>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000" b="1" kern="0" dirty="0">
                  <a:solidFill>
                    <a:schemeClr val="accent5"/>
                  </a:solidFill>
                  <a:latin typeface="微软雅黑" panose="020B0503020204020204" pitchFamily="34" charset="-122"/>
                  <a:ea typeface="微软雅黑" panose="020B0503020204020204" pitchFamily="34" charset="-122"/>
                </a:rPr>
                <a:t>       经办时间</a:t>
              </a:r>
              <a:endParaRPr lang="zh-CN" altLang="en-US" sz="2000" dirty="0">
                <a:solidFill>
                  <a:srgbClr val="203D3D"/>
                </a:solidFill>
                <a:latin typeface="微软雅黑" panose="020B0503020204020204" pitchFamily="34" charset="-122"/>
                <a:ea typeface="微软雅黑" panose="020B0503020204020204" pitchFamily="34" charset="-122"/>
              </a:endParaRPr>
            </a:p>
          </p:txBody>
        </p:sp>
        <p:sp>
          <p:nvSpPr>
            <p:cNvPr id="7" name="椭圆 6"/>
            <p:cNvSpPr/>
            <p:nvPr/>
          </p:nvSpPr>
          <p:spPr>
            <a:xfrm>
              <a:off x="6844053" y="4075725"/>
              <a:ext cx="763867" cy="331205"/>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sz="1050" spc="-300" dirty="0">
                <a:solidFill>
                  <a:schemeClr val="bg1"/>
                </a:solidFill>
                <a:latin typeface="微软雅黑" panose="020B0503020204020204" pitchFamily="34" charset="-122"/>
                <a:ea typeface="微软雅黑" panose="020B0503020204020204" pitchFamily="34" charset="-122"/>
              </a:endParaRPr>
            </a:p>
          </p:txBody>
        </p:sp>
        <p:sp>
          <p:nvSpPr>
            <p:cNvPr id="8" name="矩形 7"/>
            <p:cNvSpPr/>
            <p:nvPr/>
          </p:nvSpPr>
          <p:spPr>
            <a:xfrm>
              <a:off x="7451776" y="4100302"/>
              <a:ext cx="168735" cy="400110"/>
            </a:xfrm>
            <a:prstGeom prst="rect">
              <a:avLst/>
            </a:prstGeom>
          </p:spPr>
          <p:txBody>
            <a:bodyPr wrap="none">
              <a:spAutoFit/>
            </a:bodyPr>
            <a:lstStyle/>
            <a:p>
              <a:pPr algn="ctr"/>
              <a:endParaRPr lang="zh-CN" altLang="en-US" sz="2000" b="1" kern="0" dirty="0">
                <a:solidFill>
                  <a:schemeClr val="accent5"/>
                </a:solidFill>
                <a:latin typeface="微软雅黑" panose="020B0503020204020204" pitchFamily="34" charset="-122"/>
                <a:ea typeface="微软雅黑" panose="020B0503020204020204" pitchFamily="34" charset="-122"/>
              </a:endParaRPr>
            </a:p>
          </p:txBody>
        </p:sp>
        <p:sp>
          <p:nvSpPr>
            <p:cNvPr id="9" name="矩形 8"/>
            <p:cNvSpPr/>
            <p:nvPr/>
          </p:nvSpPr>
          <p:spPr>
            <a:xfrm>
              <a:off x="6841876" y="4104435"/>
              <a:ext cx="771782" cy="265386"/>
            </a:xfrm>
            <a:prstGeom prst="rect">
              <a:avLst/>
            </a:prstGeom>
          </p:spPr>
          <p:txBody>
            <a:bodyPr wrap="square">
              <a:spAutoFit/>
            </a:bodyPr>
            <a:lstStyle/>
            <a:p>
              <a:pPr algn="ctr"/>
              <a:r>
                <a:rPr lang="en-US" altLang="zh-CN" sz="20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01</a:t>
              </a:r>
              <a:endParaRPr lang="zh-CN" altLang="en-US" sz="20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3" name="组合 9"/>
          <p:cNvGrpSpPr/>
          <p:nvPr/>
        </p:nvGrpSpPr>
        <p:grpSpPr>
          <a:xfrm>
            <a:off x="3527779" y="733322"/>
            <a:ext cx="1947334" cy="704667"/>
            <a:chOff x="6782455" y="4033019"/>
            <a:chExt cx="2641010" cy="467393"/>
          </a:xfrm>
        </p:grpSpPr>
        <p:sp>
          <p:nvSpPr>
            <p:cNvPr id="11" name="圆角矩形 10"/>
            <p:cNvSpPr/>
            <p:nvPr/>
          </p:nvSpPr>
          <p:spPr>
            <a:xfrm>
              <a:off x="6782455" y="4033019"/>
              <a:ext cx="2641010" cy="423361"/>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000" b="1" kern="0" dirty="0">
                  <a:solidFill>
                    <a:schemeClr val="accent5"/>
                  </a:solidFill>
                  <a:latin typeface="微软雅黑" panose="020B0503020204020204" pitchFamily="34" charset="-122"/>
                  <a:ea typeface="微软雅黑" panose="020B0503020204020204" pitchFamily="34" charset="-122"/>
                </a:rPr>
                <a:t> 原社保系统</a:t>
              </a:r>
              <a:endParaRPr lang="zh-CN" altLang="en-US" sz="2000" dirty="0">
                <a:solidFill>
                  <a:srgbClr val="203D3D"/>
                </a:solidFill>
                <a:latin typeface="微软雅黑" panose="020B0503020204020204" pitchFamily="34" charset="-122"/>
                <a:ea typeface="微软雅黑" panose="020B0503020204020204" pitchFamily="34" charset="-122"/>
              </a:endParaRPr>
            </a:p>
          </p:txBody>
        </p:sp>
        <p:sp>
          <p:nvSpPr>
            <p:cNvPr id="14" name="矩形 13"/>
            <p:cNvSpPr/>
            <p:nvPr/>
          </p:nvSpPr>
          <p:spPr>
            <a:xfrm>
              <a:off x="7451776" y="4100302"/>
              <a:ext cx="168735" cy="400110"/>
            </a:xfrm>
            <a:prstGeom prst="rect">
              <a:avLst/>
            </a:prstGeom>
          </p:spPr>
          <p:txBody>
            <a:bodyPr wrap="none">
              <a:spAutoFit/>
            </a:bodyPr>
            <a:lstStyle/>
            <a:p>
              <a:pPr algn="ctr"/>
              <a:endParaRPr lang="zh-CN" altLang="en-US" sz="2000" b="1" kern="0" dirty="0">
                <a:solidFill>
                  <a:schemeClr val="accent5"/>
                </a:solidFill>
                <a:latin typeface="微软雅黑" panose="020B0503020204020204" pitchFamily="34" charset="-122"/>
                <a:ea typeface="微软雅黑" panose="020B0503020204020204" pitchFamily="34" charset="-122"/>
              </a:endParaRPr>
            </a:p>
          </p:txBody>
        </p:sp>
      </p:grpSp>
      <p:grpSp>
        <p:nvGrpSpPr>
          <p:cNvPr id="4" name="组合 15"/>
          <p:cNvGrpSpPr/>
          <p:nvPr/>
        </p:nvGrpSpPr>
        <p:grpSpPr>
          <a:xfrm>
            <a:off x="8760178" y="738966"/>
            <a:ext cx="1947334" cy="704667"/>
            <a:chOff x="6782455" y="4033019"/>
            <a:chExt cx="2641010" cy="467393"/>
          </a:xfrm>
        </p:grpSpPr>
        <p:sp>
          <p:nvSpPr>
            <p:cNvPr id="17" name="圆角矩形 16"/>
            <p:cNvSpPr/>
            <p:nvPr/>
          </p:nvSpPr>
          <p:spPr>
            <a:xfrm>
              <a:off x="6782455" y="4033019"/>
              <a:ext cx="2641010" cy="423361"/>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000" b="1" kern="0" dirty="0">
                  <a:solidFill>
                    <a:schemeClr val="accent5"/>
                  </a:solidFill>
                  <a:latin typeface="微软雅黑" panose="020B0503020204020204" pitchFamily="34" charset="-122"/>
                  <a:ea typeface="微软雅黑" panose="020B0503020204020204" pitchFamily="34" charset="-122"/>
                </a:rPr>
                <a:t> 省一体化平台</a:t>
              </a:r>
              <a:endParaRPr lang="zh-CN" altLang="en-US" sz="2000" dirty="0">
                <a:solidFill>
                  <a:srgbClr val="203D3D"/>
                </a:solidFill>
                <a:latin typeface="微软雅黑" panose="020B0503020204020204" pitchFamily="34" charset="-122"/>
                <a:ea typeface="微软雅黑" panose="020B0503020204020204" pitchFamily="34" charset="-122"/>
              </a:endParaRPr>
            </a:p>
          </p:txBody>
        </p:sp>
        <p:sp>
          <p:nvSpPr>
            <p:cNvPr id="18" name="矩形 17"/>
            <p:cNvSpPr/>
            <p:nvPr/>
          </p:nvSpPr>
          <p:spPr>
            <a:xfrm>
              <a:off x="7451776" y="4100302"/>
              <a:ext cx="168735" cy="400110"/>
            </a:xfrm>
            <a:prstGeom prst="rect">
              <a:avLst/>
            </a:prstGeom>
          </p:spPr>
          <p:txBody>
            <a:bodyPr wrap="none">
              <a:spAutoFit/>
            </a:bodyPr>
            <a:lstStyle/>
            <a:p>
              <a:pPr algn="ctr"/>
              <a:endParaRPr lang="zh-CN" altLang="en-US" sz="2000" b="1" kern="0" dirty="0">
                <a:solidFill>
                  <a:schemeClr val="accent5"/>
                </a:solidFill>
                <a:latin typeface="微软雅黑" panose="020B0503020204020204" pitchFamily="34" charset="-122"/>
                <a:ea typeface="微软雅黑" panose="020B0503020204020204" pitchFamily="34" charset="-122"/>
              </a:endParaRPr>
            </a:p>
          </p:txBody>
        </p:sp>
      </p:grpSp>
      <p:grpSp>
        <p:nvGrpSpPr>
          <p:cNvPr id="5" name="组合 18"/>
          <p:cNvGrpSpPr/>
          <p:nvPr/>
        </p:nvGrpSpPr>
        <p:grpSpPr>
          <a:xfrm>
            <a:off x="2573867" y="1580444"/>
            <a:ext cx="4312355" cy="1524000"/>
            <a:chOff x="6782455" y="4033019"/>
            <a:chExt cx="2641010" cy="467393"/>
          </a:xfrm>
        </p:grpSpPr>
        <p:sp>
          <p:nvSpPr>
            <p:cNvPr id="20" name="圆角矩形 19"/>
            <p:cNvSpPr/>
            <p:nvPr/>
          </p:nvSpPr>
          <p:spPr>
            <a:xfrm>
              <a:off x="6782455" y="4033019"/>
              <a:ext cx="2641010" cy="467393"/>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000" dirty="0">
                  <a:solidFill>
                    <a:srgbClr val="203D3D"/>
                  </a:solidFill>
                  <a:latin typeface="微软雅黑" panose="020B0503020204020204" pitchFamily="34" charset="-122"/>
                  <a:ea typeface="微软雅黑" panose="020B0503020204020204" pitchFamily="34" charset="-122"/>
                </a:rPr>
                <a:t>  （社保缴费申报业务）每月</a:t>
              </a:r>
              <a:r>
                <a:rPr lang="en-US" altLang="zh-CN" sz="2000" dirty="0">
                  <a:solidFill>
                    <a:srgbClr val="203D3D"/>
                  </a:solidFill>
                  <a:latin typeface="微软雅黑" panose="020B0503020204020204" pitchFamily="34" charset="-122"/>
                  <a:ea typeface="微软雅黑" panose="020B0503020204020204" pitchFamily="34" charset="-122"/>
                </a:rPr>
                <a:t>11</a:t>
              </a:r>
              <a:r>
                <a:rPr lang="zh-CN" altLang="en-US" sz="2000" dirty="0">
                  <a:solidFill>
                    <a:srgbClr val="203D3D"/>
                  </a:solidFill>
                  <a:latin typeface="微软雅黑" panose="020B0503020204020204" pitchFamily="34" charset="-122"/>
                  <a:ea typeface="微软雅黑" panose="020B0503020204020204" pitchFamily="34" charset="-122"/>
                </a:rPr>
                <a:t>号至月底最后一天开放经办权限申报单位相关数据</a:t>
              </a:r>
              <a:endParaRPr lang="en-US" altLang="zh-CN" sz="2000" dirty="0">
                <a:solidFill>
                  <a:srgbClr val="203D3D"/>
                </a:solidFill>
                <a:latin typeface="微软雅黑" panose="020B0503020204020204" pitchFamily="34" charset="-122"/>
                <a:ea typeface="微软雅黑" panose="020B0503020204020204" pitchFamily="34" charset="-122"/>
              </a:endParaRPr>
            </a:p>
            <a:p>
              <a:pPr algn="ctr"/>
              <a:r>
                <a:rPr lang="zh-CN" altLang="en-US" sz="2000" dirty="0">
                  <a:solidFill>
                    <a:srgbClr val="203D3D"/>
                  </a:solidFill>
                  <a:latin typeface="微软雅黑" panose="020B0503020204020204" pitchFamily="34" charset="-122"/>
                  <a:ea typeface="微软雅黑" panose="020B0503020204020204" pitchFamily="34" charset="-122"/>
                </a:rPr>
                <a:t>（参保登记业务）全月可办</a:t>
              </a:r>
            </a:p>
          </p:txBody>
        </p:sp>
        <p:sp>
          <p:nvSpPr>
            <p:cNvPr id="21" name="矩形 20"/>
            <p:cNvSpPr/>
            <p:nvPr/>
          </p:nvSpPr>
          <p:spPr>
            <a:xfrm>
              <a:off x="7451776" y="4100302"/>
              <a:ext cx="168735" cy="400110"/>
            </a:xfrm>
            <a:prstGeom prst="rect">
              <a:avLst/>
            </a:prstGeom>
          </p:spPr>
          <p:txBody>
            <a:bodyPr wrap="none">
              <a:spAutoFit/>
            </a:bodyPr>
            <a:lstStyle/>
            <a:p>
              <a:pPr algn="ctr"/>
              <a:endParaRPr lang="zh-CN" altLang="en-US" sz="2000" b="1" kern="0" dirty="0">
                <a:solidFill>
                  <a:schemeClr val="accent5"/>
                </a:solidFill>
                <a:latin typeface="微软雅黑" panose="020B0503020204020204" pitchFamily="34" charset="-122"/>
                <a:ea typeface="微软雅黑" panose="020B0503020204020204" pitchFamily="34" charset="-122"/>
              </a:endParaRPr>
            </a:p>
          </p:txBody>
        </p:sp>
      </p:grpSp>
      <p:grpSp>
        <p:nvGrpSpPr>
          <p:cNvPr id="10" name="组合 22"/>
          <p:cNvGrpSpPr/>
          <p:nvPr/>
        </p:nvGrpSpPr>
        <p:grpSpPr>
          <a:xfrm>
            <a:off x="7456312" y="1535289"/>
            <a:ext cx="4555066" cy="1580444"/>
            <a:chOff x="7206098" y="4006517"/>
            <a:chExt cx="3637023" cy="493895"/>
          </a:xfrm>
        </p:grpSpPr>
        <p:sp>
          <p:nvSpPr>
            <p:cNvPr id="24" name="圆角矩形 23"/>
            <p:cNvSpPr/>
            <p:nvPr/>
          </p:nvSpPr>
          <p:spPr>
            <a:xfrm>
              <a:off x="7206098" y="4006517"/>
              <a:ext cx="3637023" cy="488804"/>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000" dirty="0">
                  <a:solidFill>
                    <a:srgbClr val="203D3D"/>
                  </a:solidFill>
                  <a:latin typeface="微软雅黑" panose="020B0503020204020204" pitchFamily="34" charset="-122"/>
                  <a:ea typeface="微软雅黑" panose="020B0503020204020204" pitchFamily="34" charset="-122"/>
                </a:rPr>
                <a:t>每月</a:t>
              </a:r>
              <a:r>
                <a:rPr lang="en-US" altLang="zh-CN" sz="2000" dirty="0">
                  <a:solidFill>
                    <a:srgbClr val="203D3D"/>
                  </a:solidFill>
                  <a:latin typeface="微软雅黑" panose="020B0503020204020204" pitchFamily="34" charset="-122"/>
                  <a:ea typeface="微软雅黑" panose="020B0503020204020204" pitchFamily="34" charset="-122"/>
                </a:rPr>
                <a:t>7</a:t>
              </a:r>
              <a:r>
                <a:rPr lang="zh-CN" altLang="en-US" sz="2000" dirty="0">
                  <a:solidFill>
                    <a:srgbClr val="203D3D"/>
                  </a:solidFill>
                  <a:latin typeface="微软雅黑" panose="020B0503020204020204" pitchFamily="34" charset="-122"/>
                  <a:ea typeface="微软雅黑" panose="020B0503020204020204" pitchFamily="34" charset="-122"/>
                </a:rPr>
                <a:t>号至</a:t>
              </a:r>
              <a:r>
                <a:rPr lang="en-US" altLang="zh-CN" sz="2000" dirty="0">
                  <a:solidFill>
                    <a:srgbClr val="203D3D"/>
                  </a:solidFill>
                  <a:latin typeface="微软雅黑" panose="020B0503020204020204" pitchFamily="34" charset="-122"/>
                  <a:ea typeface="微软雅黑" panose="020B0503020204020204" pitchFamily="34" charset="-122"/>
                </a:rPr>
                <a:t>10</a:t>
              </a:r>
              <a:r>
                <a:rPr lang="zh-CN" altLang="en-US" sz="2000" dirty="0">
                  <a:solidFill>
                    <a:srgbClr val="203D3D"/>
                  </a:solidFill>
                  <a:latin typeface="微软雅黑" panose="020B0503020204020204" pitchFamily="34" charset="-122"/>
                  <a:ea typeface="微软雅黑" panose="020B0503020204020204" pitchFamily="34" charset="-122"/>
                </a:rPr>
                <a:t>号系统封机生成相关数据与税务部门交换数据（期间无法办理劳动、社保相关业务），</a:t>
              </a:r>
              <a:r>
                <a:rPr lang="en-US" altLang="zh-CN" sz="2000" dirty="0">
                  <a:solidFill>
                    <a:srgbClr val="203D3D"/>
                  </a:solidFill>
                  <a:latin typeface="微软雅黑" panose="020B0503020204020204" pitchFamily="34" charset="-122"/>
                  <a:ea typeface="微软雅黑" panose="020B0503020204020204" pitchFamily="34" charset="-122"/>
                </a:rPr>
                <a:t>11</a:t>
              </a:r>
              <a:r>
                <a:rPr lang="zh-CN" altLang="en-US" sz="2000" dirty="0">
                  <a:solidFill>
                    <a:srgbClr val="203D3D"/>
                  </a:solidFill>
                  <a:latin typeface="微软雅黑" panose="020B0503020204020204" pitchFamily="34" charset="-122"/>
                  <a:ea typeface="微软雅黑" panose="020B0503020204020204" pitchFamily="34" charset="-122"/>
                </a:rPr>
                <a:t>号至次月</a:t>
              </a:r>
              <a:r>
                <a:rPr lang="en-US" altLang="zh-CN" sz="2000" dirty="0">
                  <a:solidFill>
                    <a:srgbClr val="203D3D"/>
                  </a:solidFill>
                  <a:latin typeface="微软雅黑" panose="020B0503020204020204" pitchFamily="34" charset="-122"/>
                  <a:ea typeface="微软雅黑" panose="020B0503020204020204" pitchFamily="34" charset="-122"/>
                </a:rPr>
                <a:t>6</a:t>
              </a:r>
              <a:r>
                <a:rPr lang="zh-CN" altLang="en-US" sz="2000" dirty="0">
                  <a:solidFill>
                    <a:srgbClr val="203D3D"/>
                  </a:solidFill>
                  <a:latin typeface="微软雅黑" panose="020B0503020204020204" pitchFamily="34" charset="-122"/>
                  <a:ea typeface="微软雅黑" panose="020B0503020204020204" pitchFamily="34" charset="-122"/>
                </a:rPr>
                <a:t>号开放经办</a:t>
              </a:r>
            </a:p>
          </p:txBody>
        </p:sp>
        <p:sp>
          <p:nvSpPr>
            <p:cNvPr id="25" name="矩形 24"/>
            <p:cNvSpPr/>
            <p:nvPr/>
          </p:nvSpPr>
          <p:spPr>
            <a:xfrm>
              <a:off x="7451776" y="4100302"/>
              <a:ext cx="168735" cy="400110"/>
            </a:xfrm>
            <a:prstGeom prst="rect">
              <a:avLst/>
            </a:prstGeom>
          </p:spPr>
          <p:txBody>
            <a:bodyPr wrap="none">
              <a:spAutoFit/>
            </a:bodyPr>
            <a:lstStyle/>
            <a:p>
              <a:pPr algn="ctr"/>
              <a:endParaRPr lang="zh-CN" altLang="en-US" sz="2000" b="1" kern="0" dirty="0">
                <a:solidFill>
                  <a:schemeClr val="accent5"/>
                </a:solidFill>
                <a:latin typeface="微软雅黑" panose="020B0503020204020204" pitchFamily="34" charset="-122"/>
                <a:ea typeface="微软雅黑" panose="020B0503020204020204" pitchFamily="34" charset="-122"/>
              </a:endParaRPr>
            </a:p>
          </p:txBody>
        </p:sp>
      </p:grpSp>
      <p:sp>
        <p:nvSpPr>
          <p:cNvPr id="26" name="右箭头 25"/>
          <p:cNvSpPr/>
          <p:nvPr/>
        </p:nvSpPr>
        <p:spPr>
          <a:xfrm>
            <a:off x="6931378" y="2280356"/>
            <a:ext cx="519289" cy="3273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26"/>
          <p:cNvGrpSpPr/>
          <p:nvPr/>
        </p:nvGrpSpPr>
        <p:grpSpPr>
          <a:xfrm>
            <a:off x="0" y="3747451"/>
            <a:ext cx="2449689" cy="715946"/>
            <a:chOff x="6552801" y="4025537"/>
            <a:chExt cx="3322313" cy="474875"/>
          </a:xfrm>
        </p:grpSpPr>
        <p:sp>
          <p:nvSpPr>
            <p:cNvPr id="28" name="圆角矩形 27"/>
            <p:cNvSpPr/>
            <p:nvPr/>
          </p:nvSpPr>
          <p:spPr>
            <a:xfrm>
              <a:off x="6552801" y="4025537"/>
              <a:ext cx="3322313" cy="423362"/>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000" b="1" kern="0" dirty="0">
                  <a:solidFill>
                    <a:schemeClr val="accent5"/>
                  </a:solidFill>
                  <a:latin typeface="微软雅黑" panose="020B0503020204020204" pitchFamily="34" charset="-122"/>
                  <a:ea typeface="微软雅黑" panose="020B0503020204020204" pitchFamily="34" charset="-122"/>
                </a:rPr>
                <a:t>       申报模式</a:t>
              </a:r>
              <a:endParaRPr lang="zh-CN" altLang="en-US" sz="2000" dirty="0">
                <a:solidFill>
                  <a:srgbClr val="203D3D"/>
                </a:solidFill>
                <a:latin typeface="微软雅黑" panose="020B0503020204020204" pitchFamily="34" charset="-122"/>
                <a:ea typeface="微软雅黑" panose="020B0503020204020204" pitchFamily="34" charset="-122"/>
              </a:endParaRPr>
            </a:p>
          </p:txBody>
        </p:sp>
        <p:sp>
          <p:nvSpPr>
            <p:cNvPr id="29" name="椭圆 28"/>
            <p:cNvSpPr/>
            <p:nvPr/>
          </p:nvSpPr>
          <p:spPr>
            <a:xfrm>
              <a:off x="6844053" y="4075725"/>
              <a:ext cx="763867" cy="331205"/>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sz="1050" spc="-300"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7451776" y="4100302"/>
              <a:ext cx="168735" cy="400110"/>
            </a:xfrm>
            <a:prstGeom prst="rect">
              <a:avLst/>
            </a:prstGeom>
          </p:spPr>
          <p:txBody>
            <a:bodyPr wrap="none">
              <a:spAutoFit/>
            </a:bodyPr>
            <a:lstStyle/>
            <a:p>
              <a:pPr algn="ctr"/>
              <a:endParaRPr lang="zh-CN" altLang="en-US" sz="2000" b="1" kern="0" dirty="0">
                <a:solidFill>
                  <a:schemeClr val="accent5"/>
                </a:solidFill>
                <a:latin typeface="微软雅黑" panose="020B0503020204020204" pitchFamily="34" charset="-122"/>
                <a:ea typeface="微软雅黑" panose="020B0503020204020204" pitchFamily="34" charset="-122"/>
              </a:endParaRPr>
            </a:p>
          </p:txBody>
        </p:sp>
        <p:sp>
          <p:nvSpPr>
            <p:cNvPr id="31" name="矩形 30"/>
            <p:cNvSpPr/>
            <p:nvPr/>
          </p:nvSpPr>
          <p:spPr>
            <a:xfrm>
              <a:off x="6841876" y="4104435"/>
              <a:ext cx="771782" cy="265386"/>
            </a:xfrm>
            <a:prstGeom prst="rect">
              <a:avLst/>
            </a:prstGeom>
          </p:spPr>
          <p:txBody>
            <a:bodyPr wrap="square">
              <a:spAutoFit/>
            </a:bodyPr>
            <a:lstStyle/>
            <a:p>
              <a:pPr algn="ctr"/>
              <a:r>
                <a:rPr lang="en-US" altLang="zh-CN" sz="20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02</a:t>
              </a:r>
              <a:endParaRPr lang="zh-CN" altLang="en-US" sz="20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15" name="组合 34"/>
          <p:cNvGrpSpPr/>
          <p:nvPr/>
        </p:nvGrpSpPr>
        <p:grpSpPr>
          <a:xfrm>
            <a:off x="2568223" y="3313288"/>
            <a:ext cx="4312355" cy="1524000"/>
            <a:chOff x="6782455" y="4033019"/>
            <a:chExt cx="2641010" cy="467393"/>
          </a:xfrm>
        </p:grpSpPr>
        <p:sp>
          <p:nvSpPr>
            <p:cNvPr id="36" name="圆角矩形 35"/>
            <p:cNvSpPr/>
            <p:nvPr/>
          </p:nvSpPr>
          <p:spPr>
            <a:xfrm>
              <a:off x="6782455" y="4033019"/>
              <a:ext cx="2641010" cy="467393"/>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r>
                <a:rPr lang="zh-CN" altLang="en-US" sz="2000" dirty="0">
                  <a:solidFill>
                    <a:srgbClr val="203D3D"/>
                  </a:solidFill>
                  <a:latin typeface="微软雅黑" panose="020B0503020204020204" pitchFamily="34" charset="-122"/>
                  <a:ea typeface="微软雅黑" panose="020B0503020204020204" pitchFamily="34" charset="-122"/>
                </a:rPr>
                <a:t>  按月申报：当月</a:t>
              </a:r>
              <a:r>
                <a:rPr lang="en-US" altLang="zh-CN" sz="2000" dirty="0">
                  <a:solidFill>
                    <a:srgbClr val="203D3D"/>
                  </a:solidFill>
                  <a:latin typeface="微软雅黑" panose="020B0503020204020204" pitchFamily="34" charset="-122"/>
                  <a:ea typeface="微软雅黑" panose="020B0503020204020204" pitchFamily="34" charset="-122"/>
                </a:rPr>
                <a:t>1</a:t>
              </a:r>
              <a:r>
                <a:rPr lang="zh-CN" altLang="en-US" sz="2000" dirty="0">
                  <a:solidFill>
                    <a:srgbClr val="203D3D"/>
                  </a:solidFill>
                  <a:latin typeface="微软雅黑" panose="020B0503020204020204" pitchFamily="34" charset="-122"/>
                  <a:ea typeface="微软雅黑" panose="020B0503020204020204" pitchFamily="34" charset="-122"/>
                </a:rPr>
                <a:t>号至</a:t>
              </a:r>
              <a:r>
                <a:rPr lang="en-US" altLang="zh-CN" sz="2000" dirty="0">
                  <a:solidFill>
                    <a:srgbClr val="203D3D"/>
                  </a:solidFill>
                  <a:latin typeface="微软雅黑" panose="020B0503020204020204" pitchFamily="34" charset="-122"/>
                  <a:ea typeface="微软雅黑" panose="020B0503020204020204" pitchFamily="34" charset="-122"/>
                </a:rPr>
                <a:t>10</a:t>
              </a:r>
              <a:r>
                <a:rPr lang="zh-CN" altLang="en-US" sz="2000" dirty="0">
                  <a:solidFill>
                    <a:srgbClr val="203D3D"/>
                  </a:solidFill>
                  <a:latin typeface="微软雅黑" panose="020B0503020204020204" pitchFamily="34" charset="-122"/>
                  <a:ea typeface="微软雅黑" panose="020B0503020204020204" pitchFamily="34" charset="-122"/>
                </a:rPr>
                <a:t>日核定当月征收数据，当月缴费。</a:t>
              </a:r>
              <a:endParaRPr lang="en-US" altLang="zh-CN" sz="2000" dirty="0">
                <a:solidFill>
                  <a:srgbClr val="203D3D"/>
                </a:solidFill>
                <a:latin typeface="微软雅黑" panose="020B0503020204020204" pitchFamily="34" charset="-122"/>
                <a:ea typeface="微软雅黑" panose="020B0503020204020204" pitchFamily="34" charset="-122"/>
              </a:endParaRPr>
            </a:p>
            <a:p>
              <a:r>
                <a:rPr lang="zh-CN" altLang="en-US" sz="2000" dirty="0">
                  <a:solidFill>
                    <a:srgbClr val="203D3D"/>
                  </a:solidFill>
                  <a:latin typeface="微软雅黑" panose="020B0503020204020204" pitchFamily="34" charset="-122"/>
                  <a:ea typeface="微软雅黑" panose="020B0503020204020204" pitchFamily="34" charset="-122"/>
                </a:rPr>
                <a:t>基数口径：以上月工资按照封顶保底规则作为当月缴费基数。</a:t>
              </a:r>
            </a:p>
          </p:txBody>
        </p:sp>
        <p:sp>
          <p:nvSpPr>
            <p:cNvPr id="37" name="矩形 36"/>
            <p:cNvSpPr/>
            <p:nvPr/>
          </p:nvSpPr>
          <p:spPr>
            <a:xfrm>
              <a:off x="7451776" y="4100302"/>
              <a:ext cx="168735" cy="400110"/>
            </a:xfrm>
            <a:prstGeom prst="rect">
              <a:avLst/>
            </a:prstGeom>
          </p:spPr>
          <p:txBody>
            <a:bodyPr wrap="none">
              <a:spAutoFit/>
            </a:bodyPr>
            <a:lstStyle/>
            <a:p>
              <a:pPr algn="ctr"/>
              <a:endParaRPr lang="zh-CN" altLang="en-US" sz="2000" b="1" kern="0" dirty="0">
                <a:solidFill>
                  <a:schemeClr val="accent5"/>
                </a:solidFill>
                <a:latin typeface="微软雅黑" panose="020B0503020204020204" pitchFamily="34" charset="-122"/>
                <a:ea typeface="微软雅黑" panose="020B0503020204020204" pitchFamily="34" charset="-122"/>
              </a:endParaRPr>
            </a:p>
          </p:txBody>
        </p:sp>
      </p:grpSp>
      <p:sp>
        <p:nvSpPr>
          <p:cNvPr id="38" name="右箭头 37"/>
          <p:cNvSpPr/>
          <p:nvPr/>
        </p:nvSpPr>
        <p:spPr>
          <a:xfrm>
            <a:off x="6903156" y="3832578"/>
            <a:ext cx="519289" cy="3273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6" name="组合 39"/>
          <p:cNvGrpSpPr/>
          <p:nvPr/>
        </p:nvGrpSpPr>
        <p:grpSpPr>
          <a:xfrm>
            <a:off x="7439378" y="3290712"/>
            <a:ext cx="4555066" cy="1580444"/>
            <a:chOff x="7206098" y="4006517"/>
            <a:chExt cx="3637023" cy="493895"/>
          </a:xfrm>
        </p:grpSpPr>
        <p:sp>
          <p:nvSpPr>
            <p:cNvPr id="41" name="圆角矩形 40"/>
            <p:cNvSpPr/>
            <p:nvPr/>
          </p:nvSpPr>
          <p:spPr>
            <a:xfrm>
              <a:off x="7206098" y="4006517"/>
              <a:ext cx="3637023" cy="488804"/>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ltLang="zh-CN" dirty="0">
                <a:solidFill>
                  <a:srgbClr val="203D3D"/>
                </a:solidFill>
                <a:latin typeface="微软雅黑" panose="020B0503020204020204" pitchFamily="34" charset="-122"/>
                <a:ea typeface="微软雅黑" panose="020B0503020204020204" pitchFamily="34" charset="-122"/>
              </a:endParaRPr>
            </a:p>
            <a:p>
              <a:r>
                <a:rPr lang="zh-CN" altLang="en-US" dirty="0">
                  <a:solidFill>
                    <a:srgbClr val="203D3D"/>
                  </a:solidFill>
                  <a:latin typeface="微软雅黑" panose="020B0503020204020204" pitchFamily="34" charset="-122"/>
                  <a:ea typeface="微软雅黑" panose="020B0503020204020204" pitchFamily="34" charset="-122"/>
                </a:rPr>
                <a:t>按年申报：</a:t>
              </a:r>
              <a:r>
                <a:rPr lang="en-US" altLang="zh-CN" dirty="0">
                  <a:solidFill>
                    <a:srgbClr val="203D3D"/>
                  </a:solidFill>
                  <a:latin typeface="微软雅黑" panose="020B0503020204020204" pitchFamily="34" charset="-122"/>
                  <a:ea typeface="微软雅黑" panose="020B0503020204020204" pitchFamily="34" charset="-122"/>
                </a:rPr>
                <a:t>7</a:t>
              </a:r>
              <a:r>
                <a:rPr lang="zh-CN" altLang="en-US" dirty="0">
                  <a:solidFill>
                    <a:srgbClr val="203D3D"/>
                  </a:solidFill>
                  <a:latin typeface="微软雅黑" panose="020B0503020204020204" pitchFamily="34" charset="-122"/>
                  <a:ea typeface="微软雅黑" panose="020B0503020204020204" pitchFamily="34" charset="-122"/>
                </a:rPr>
                <a:t>号至</a:t>
              </a:r>
              <a:r>
                <a:rPr lang="en-US" altLang="zh-CN" dirty="0">
                  <a:solidFill>
                    <a:srgbClr val="203D3D"/>
                  </a:solidFill>
                  <a:latin typeface="微软雅黑" panose="020B0503020204020204" pitchFamily="34" charset="-122"/>
                  <a:ea typeface="微软雅黑" panose="020B0503020204020204" pitchFamily="34" charset="-122"/>
                </a:rPr>
                <a:t>10</a:t>
              </a:r>
              <a:r>
                <a:rPr lang="zh-CN" altLang="en-US" dirty="0">
                  <a:solidFill>
                    <a:srgbClr val="203D3D"/>
                  </a:solidFill>
                  <a:latin typeface="微软雅黑" panose="020B0503020204020204" pitchFamily="34" charset="-122"/>
                  <a:ea typeface="微软雅黑" panose="020B0503020204020204" pitchFamily="34" charset="-122"/>
                </a:rPr>
                <a:t>号系统自动生成单位当月征收数据，当月缴费。</a:t>
              </a:r>
              <a:endParaRPr lang="en-US" altLang="zh-CN" dirty="0">
                <a:solidFill>
                  <a:srgbClr val="203D3D"/>
                </a:solidFill>
                <a:latin typeface="微软雅黑" panose="020B0503020204020204" pitchFamily="34" charset="-122"/>
                <a:ea typeface="微软雅黑" panose="020B0503020204020204" pitchFamily="34" charset="-122"/>
              </a:endParaRPr>
            </a:p>
            <a:p>
              <a:r>
                <a:rPr lang="zh-CN" altLang="en-US" dirty="0">
                  <a:solidFill>
                    <a:srgbClr val="203D3D"/>
                  </a:solidFill>
                  <a:latin typeface="微软雅黑" panose="020B0503020204020204" pitchFamily="34" charset="-122"/>
                  <a:ea typeface="微软雅黑" panose="020B0503020204020204" pitchFamily="34" charset="-122"/>
                </a:rPr>
                <a:t>基数口径：每年</a:t>
              </a:r>
              <a:r>
                <a:rPr lang="en-US" altLang="zh-CN" dirty="0">
                  <a:solidFill>
                    <a:srgbClr val="203D3D"/>
                  </a:solidFill>
                  <a:latin typeface="微软雅黑" panose="020B0503020204020204" pitchFamily="34" charset="-122"/>
                  <a:ea typeface="微软雅黑" panose="020B0503020204020204" pitchFamily="34" charset="-122"/>
                </a:rPr>
                <a:t>7</a:t>
              </a:r>
              <a:r>
                <a:rPr lang="zh-CN" altLang="en-US" dirty="0">
                  <a:solidFill>
                    <a:srgbClr val="203D3D"/>
                  </a:solidFill>
                  <a:latin typeface="微软雅黑" panose="020B0503020204020204" pitchFamily="34" charset="-122"/>
                  <a:ea typeface="微软雅黑" panose="020B0503020204020204" pitchFamily="34" charset="-122"/>
                </a:rPr>
                <a:t>月启用以上一自然年度月平均工资按照封顶保底规则作为月缴费基数。</a:t>
              </a:r>
              <a:endParaRPr lang="en-US" altLang="zh-CN" dirty="0">
                <a:solidFill>
                  <a:srgbClr val="203D3D"/>
                </a:solidFill>
                <a:latin typeface="微软雅黑" panose="020B0503020204020204" pitchFamily="34" charset="-122"/>
                <a:ea typeface="微软雅黑" panose="020B0503020204020204" pitchFamily="34" charset="-122"/>
              </a:endParaRPr>
            </a:p>
            <a:p>
              <a:pPr algn="ctr"/>
              <a:endParaRPr lang="zh-CN" altLang="en-US" sz="2000" dirty="0">
                <a:solidFill>
                  <a:srgbClr val="203D3D"/>
                </a:solidFill>
                <a:latin typeface="微软雅黑" panose="020B0503020204020204" pitchFamily="34" charset="-122"/>
                <a:ea typeface="微软雅黑" panose="020B0503020204020204" pitchFamily="34" charset="-122"/>
              </a:endParaRPr>
            </a:p>
          </p:txBody>
        </p:sp>
        <p:sp>
          <p:nvSpPr>
            <p:cNvPr id="42" name="矩形 41"/>
            <p:cNvSpPr/>
            <p:nvPr/>
          </p:nvSpPr>
          <p:spPr>
            <a:xfrm>
              <a:off x="7451776" y="4100302"/>
              <a:ext cx="168735" cy="400110"/>
            </a:xfrm>
            <a:prstGeom prst="rect">
              <a:avLst/>
            </a:prstGeom>
          </p:spPr>
          <p:txBody>
            <a:bodyPr wrap="none">
              <a:spAutoFit/>
            </a:bodyPr>
            <a:lstStyle/>
            <a:p>
              <a:pPr algn="ctr"/>
              <a:endParaRPr lang="zh-CN" altLang="en-US" sz="2000" b="1" kern="0" dirty="0">
                <a:solidFill>
                  <a:schemeClr val="accent5"/>
                </a:solidFill>
                <a:latin typeface="微软雅黑" panose="020B0503020204020204" pitchFamily="34" charset="-122"/>
                <a:ea typeface="微软雅黑" panose="020B0503020204020204" pitchFamily="34" charset="-122"/>
              </a:endParaRPr>
            </a:p>
          </p:txBody>
        </p:sp>
      </p:grpSp>
      <p:grpSp>
        <p:nvGrpSpPr>
          <p:cNvPr id="19" name="组合 42"/>
          <p:cNvGrpSpPr/>
          <p:nvPr/>
        </p:nvGrpSpPr>
        <p:grpSpPr>
          <a:xfrm>
            <a:off x="0" y="5344828"/>
            <a:ext cx="2449689" cy="715946"/>
            <a:chOff x="6552801" y="4025537"/>
            <a:chExt cx="3322313" cy="474875"/>
          </a:xfrm>
        </p:grpSpPr>
        <p:sp>
          <p:nvSpPr>
            <p:cNvPr id="44" name="圆角矩形 43"/>
            <p:cNvSpPr/>
            <p:nvPr/>
          </p:nvSpPr>
          <p:spPr>
            <a:xfrm>
              <a:off x="6552801" y="4025537"/>
              <a:ext cx="3322313" cy="423362"/>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000" b="1" kern="0" dirty="0">
                  <a:solidFill>
                    <a:schemeClr val="accent5"/>
                  </a:solidFill>
                  <a:latin typeface="微软雅黑" panose="020B0503020204020204" pitchFamily="34" charset="-122"/>
                  <a:ea typeface="微软雅黑" panose="020B0503020204020204" pitchFamily="34" charset="-122"/>
                </a:rPr>
                <a:t>       人员变动及补缴</a:t>
              </a:r>
              <a:endParaRPr lang="zh-CN" altLang="en-US" sz="2000" dirty="0">
                <a:solidFill>
                  <a:srgbClr val="203D3D"/>
                </a:solidFill>
                <a:latin typeface="微软雅黑" panose="020B0503020204020204" pitchFamily="34" charset="-122"/>
                <a:ea typeface="微软雅黑" panose="020B0503020204020204" pitchFamily="34" charset="-122"/>
              </a:endParaRPr>
            </a:p>
          </p:txBody>
        </p:sp>
        <p:sp>
          <p:nvSpPr>
            <p:cNvPr id="45" name="椭圆 44"/>
            <p:cNvSpPr/>
            <p:nvPr/>
          </p:nvSpPr>
          <p:spPr>
            <a:xfrm>
              <a:off x="6844053" y="4075725"/>
              <a:ext cx="763867" cy="331205"/>
            </a:xfrm>
            <a:prstGeom prst="ellipse">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endParaRPr lang="zh-CN" altLang="en-US" sz="1050" spc="-300" dirty="0">
                <a:solidFill>
                  <a:schemeClr val="bg1"/>
                </a:solidFill>
                <a:latin typeface="微软雅黑" panose="020B0503020204020204" pitchFamily="34" charset="-122"/>
                <a:ea typeface="微软雅黑" panose="020B0503020204020204" pitchFamily="34" charset="-122"/>
              </a:endParaRPr>
            </a:p>
          </p:txBody>
        </p:sp>
        <p:sp>
          <p:nvSpPr>
            <p:cNvPr id="46" name="矩形 45"/>
            <p:cNvSpPr/>
            <p:nvPr/>
          </p:nvSpPr>
          <p:spPr>
            <a:xfrm>
              <a:off x="7451776" y="4100302"/>
              <a:ext cx="168735" cy="400110"/>
            </a:xfrm>
            <a:prstGeom prst="rect">
              <a:avLst/>
            </a:prstGeom>
          </p:spPr>
          <p:txBody>
            <a:bodyPr wrap="none">
              <a:spAutoFit/>
            </a:bodyPr>
            <a:lstStyle/>
            <a:p>
              <a:pPr algn="ctr"/>
              <a:endParaRPr lang="zh-CN" altLang="en-US" sz="2000" b="1" kern="0" dirty="0">
                <a:solidFill>
                  <a:schemeClr val="accent5"/>
                </a:solidFill>
                <a:latin typeface="微软雅黑" panose="020B0503020204020204" pitchFamily="34" charset="-122"/>
                <a:ea typeface="微软雅黑" panose="020B0503020204020204" pitchFamily="34" charset="-122"/>
              </a:endParaRPr>
            </a:p>
          </p:txBody>
        </p:sp>
        <p:sp>
          <p:nvSpPr>
            <p:cNvPr id="47" name="矩形 46"/>
            <p:cNvSpPr/>
            <p:nvPr/>
          </p:nvSpPr>
          <p:spPr>
            <a:xfrm>
              <a:off x="6841876" y="4104435"/>
              <a:ext cx="771782" cy="265386"/>
            </a:xfrm>
            <a:prstGeom prst="rect">
              <a:avLst/>
            </a:prstGeom>
          </p:spPr>
          <p:txBody>
            <a:bodyPr wrap="square">
              <a:spAutoFit/>
            </a:bodyPr>
            <a:lstStyle/>
            <a:p>
              <a:pPr algn="ctr"/>
              <a:r>
                <a:rPr lang="en-US" altLang="zh-CN" sz="20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03</a:t>
              </a:r>
              <a:endParaRPr lang="zh-CN" altLang="en-US" sz="20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grpSp>
      <p:grpSp>
        <p:nvGrpSpPr>
          <p:cNvPr id="23" name="组合 47"/>
          <p:cNvGrpSpPr/>
          <p:nvPr/>
        </p:nvGrpSpPr>
        <p:grpSpPr>
          <a:xfrm>
            <a:off x="2585157" y="5079999"/>
            <a:ext cx="4312355" cy="1524000"/>
            <a:chOff x="6782455" y="4033019"/>
            <a:chExt cx="2641010" cy="467393"/>
          </a:xfrm>
        </p:grpSpPr>
        <p:sp>
          <p:nvSpPr>
            <p:cNvPr id="49" name="圆角矩形 48"/>
            <p:cNvSpPr/>
            <p:nvPr/>
          </p:nvSpPr>
          <p:spPr>
            <a:xfrm>
              <a:off x="6782455" y="4033019"/>
              <a:ext cx="2641010" cy="467393"/>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000" dirty="0">
                  <a:solidFill>
                    <a:srgbClr val="203D3D"/>
                  </a:solidFill>
                  <a:latin typeface="微软雅黑" panose="020B0503020204020204" pitchFamily="34" charset="-122"/>
                  <a:ea typeface="微软雅黑" panose="020B0503020204020204" pitchFamily="34" charset="-122"/>
                </a:rPr>
                <a:t>补缴通过单位为个人补缴模块可申请包含当月六个月内的申请。</a:t>
              </a:r>
            </a:p>
          </p:txBody>
        </p:sp>
        <p:sp>
          <p:nvSpPr>
            <p:cNvPr id="50" name="矩形 49"/>
            <p:cNvSpPr/>
            <p:nvPr/>
          </p:nvSpPr>
          <p:spPr>
            <a:xfrm>
              <a:off x="7479776" y="4095628"/>
              <a:ext cx="168735" cy="400110"/>
            </a:xfrm>
            <a:prstGeom prst="rect">
              <a:avLst/>
            </a:prstGeom>
          </p:spPr>
          <p:txBody>
            <a:bodyPr wrap="none">
              <a:spAutoFit/>
            </a:bodyPr>
            <a:lstStyle/>
            <a:p>
              <a:pPr algn="ctr"/>
              <a:endParaRPr lang="zh-CN" altLang="en-US" sz="2000" b="1" kern="0" dirty="0">
                <a:solidFill>
                  <a:schemeClr val="accent5"/>
                </a:solidFill>
                <a:latin typeface="微软雅黑" panose="020B0503020204020204" pitchFamily="34" charset="-122"/>
                <a:ea typeface="微软雅黑" panose="020B0503020204020204" pitchFamily="34" charset="-122"/>
              </a:endParaRPr>
            </a:p>
          </p:txBody>
        </p:sp>
      </p:grpSp>
      <p:grpSp>
        <p:nvGrpSpPr>
          <p:cNvPr id="27" name="组合 50"/>
          <p:cNvGrpSpPr/>
          <p:nvPr/>
        </p:nvGrpSpPr>
        <p:grpSpPr>
          <a:xfrm>
            <a:off x="7445023" y="5012269"/>
            <a:ext cx="4555066" cy="1564153"/>
            <a:chOff x="7206098" y="4006517"/>
            <a:chExt cx="3637023" cy="488804"/>
          </a:xfrm>
        </p:grpSpPr>
        <p:sp>
          <p:nvSpPr>
            <p:cNvPr id="52" name="圆角矩形 51"/>
            <p:cNvSpPr/>
            <p:nvPr/>
          </p:nvSpPr>
          <p:spPr>
            <a:xfrm>
              <a:off x="7206098" y="4006517"/>
              <a:ext cx="3637023" cy="488804"/>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zh-CN" altLang="en-US" sz="2000" dirty="0">
                  <a:solidFill>
                    <a:srgbClr val="203D3D"/>
                  </a:solidFill>
                  <a:latin typeface="微软雅黑" panose="020B0503020204020204" pitchFamily="34" charset="-122"/>
                  <a:ea typeface="微软雅黑" panose="020B0503020204020204" pitchFamily="34" charset="-122"/>
                </a:rPr>
                <a:t>人员就业、用工退工、社保参保停保、三合一入口，</a:t>
              </a:r>
              <a:r>
                <a:rPr lang="en-US" altLang="zh-CN" sz="2000" dirty="0">
                  <a:solidFill>
                    <a:srgbClr val="203D3D"/>
                  </a:solidFill>
                  <a:latin typeface="微软雅黑" panose="020B0503020204020204" pitchFamily="34" charset="-122"/>
                  <a:ea typeface="微软雅黑" panose="020B0503020204020204" pitchFamily="34" charset="-122"/>
                </a:rPr>
                <a:t>1</a:t>
              </a:r>
              <a:r>
                <a:rPr lang="zh-CN" altLang="en-US" sz="2000" dirty="0">
                  <a:solidFill>
                    <a:srgbClr val="203D3D"/>
                  </a:solidFill>
                  <a:latin typeface="微软雅黑" panose="020B0503020204020204" pitchFamily="34" charset="-122"/>
                  <a:ea typeface="微软雅黑" panose="020B0503020204020204" pitchFamily="34" charset="-122"/>
                </a:rPr>
                <a:t>号</a:t>
              </a:r>
              <a:r>
                <a:rPr lang="en-US" altLang="zh-CN" sz="2000" dirty="0">
                  <a:solidFill>
                    <a:srgbClr val="203D3D"/>
                  </a:solidFill>
                  <a:latin typeface="微软雅黑" panose="020B0503020204020204" pitchFamily="34" charset="-122"/>
                  <a:ea typeface="微软雅黑" panose="020B0503020204020204" pitchFamily="34" charset="-122"/>
                </a:rPr>
                <a:t>-6</a:t>
              </a:r>
              <a:r>
                <a:rPr lang="zh-CN" altLang="en-US" sz="2000" dirty="0">
                  <a:solidFill>
                    <a:srgbClr val="203D3D"/>
                  </a:solidFill>
                  <a:latin typeface="微软雅黑" panose="020B0503020204020204" pitchFamily="34" charset="-122"/>
                  <a:ea typeface="微软雅黑" panose="020B0503020204020204" pitchFamily="34" charset="-122"/>
                </a:rPr>
                <a:t>号可实现当月人员变动，</a:t>
              </a:r>
              <a:r>
                <a:rPr lang="en-US" altLang="zh-CN" sz="2000" dirty="0">
                  <a:solidFill>
                    <a:srgbClr val="203D3D"/>
                  </a:solidFill>
                  <a:latin typeface="微软雅黑" panose="020B0503020204020204" pitchFamily="34" charset="-122"/>
                  <a:ea typeface="微软雅黑" panose="020B0503020204020204" pitchFamily="34" charset="-122"/>
                </a:rPr>
                <a:t>11</a:t>
              </a:r>
              <a:r>
                <a:rPr lang="zh-CN" altLang="en-US" sz="2000" dirty="0">
                  <a:solidFill>
                    <a:srgbClr val="203D3D"/>
                  </a:solidFill>
                  <a:latin typeface="微软雅黑" panose="020B0503020204020204" pitchFamily="34" charset="-122"/>
                  <a:ea typeface="微软雅黑" panose="020B0503020204020204" pitchFamily="34" charset="-122"/>
                </a:rPr>
                <a:t>号</a:t>
              </a:r>
              <a:r>
                <a:rPr lang="en-US" altLang="zh-CN" sz="2000" dirty="0">
                  <a:solidFill>
                    <a:srgbClr val="203D3D"/>
                  </a:solidFill>
                  <a:latin typeface="微软雅黑" panose="020B0503020204020204" pitchFamily="34" charset="-122"/>
                  <a:ea typeface="微软雅黑" panose="020B0503020204020204" pitchFamily="34" charset="-122"/>
                </a:rPr>
                <a:t>-</a:t>
              </a:r>
              <a:r>
                <a:rPr lang="zh-CN" altLang="en-US" sz="2000" dirty="0">
                  <a:solidFill>
                    <a:srgbClr val="203D3D"/>
                  </a:solidFill>
                  <a:latin typeface="微软雅黑" panose="020B0503020204020204" pitchFamily="34" charset="-122"/>
                  <a:ea typeface="微软雅黑" panose="020B0503020204020204" pitchFamily="34" charset="-122"/>
                </a:rPr>
                <a:t>月底人员变动次月生效；人员参保模块自动产生不包含当月六个月内的补缴数据。</a:t>
              </a:r>
            </a:p>
          </p:txBody>
        </p:sp>
        <p:sp>
          <p:nvSpPr>
            <p:cNvPr id="53" name="矩形 52"/>
            <p:cNvSpPr/>
            <p:nvPr/>
          </p:nvSpPr>
          <p:spPr>
            <a:xfrm>
              <a:off x="7460790" y="4075607"/>
              <a:ext cx="168735" cy="400110"/>
            </a:xfrm>
            <a:prstGeom prst="rect">
              <a:avLst/>
            </a:prstGeom>
          </p:spPr>
          <p:txBody>
            <a:bodyPr wrap="none">
              <a:spAutoFit/>
            </a:bodyPr>
            <a:lstStyle/>
            <a:p>
              <a:pPr algn="ctr"/>
              <a:endParaRPr lang="zh-CN" altLang="en-US" sz="2000" b="1" kern="0" dirty="0">
                <a:solidFill>
                  <a:schemeClr val="accent5"/>
                </a:solidFill>
                <a:latin typeface="微软雅黑" panose="020B0503020204020204" pitchFamily="34" charset="-122"/>
                <a:ea typeface="微软雅黑" panose="020B0503020204020204" pitchFamily="34" charset="-122"/>
              </a:endParaRPr>
            </a:p>
          </p:txBody>
        </p:sp>
      </p:grpSp>
      <p:sp>
        <p:nvSpPr>
          <p:cNvPr id="54" name="右箭头 53"/>
          <p:cNvSpPr/>
          <p:nvPr/>
        </p:nvSpPr>
        <p:spPr>
          <a:xfrm>
            <a:off x="6920089" y="5599289"/>
            <a:ext cx="519289" cy="32737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1" y="72015"/>
            <a:ext cx="8476929" cy="954107"/>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02</a:t>
            </a:r>
            <a:r>
              <a:rPr lang="zh-CN" altLang="en-US" sz="2800" dirty="0">
                <a:solidFill>
                  <a:schemeClr val="bg1"/>
                </a:solidFill>
                <a:latin typeface="微软雅黑" panose="020B0503020204020204" pitchFamily="34" charset="-122"/>
                <a:ea typeface="微软雅黑" panose="020B0503020204020204" pitchFamily="34" charset="-122"/>
              </a:rPr>
              <a:t>、社会保险登记</a:t>
            </a:r>
            <a:r>
              <a:rPr lang="en-US" altLang="zh-CN" sz="2800"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用人单位退工停保登记</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2050" name="Picture 2" descr="C:\Users\Administrator.USER-20190524AA\Desktop\444-444_副本.png"/>
          <p:cNvPicPr>
            <a:picLocks noChangeAspect="1" noChangeArrowheads="1"/>
          </p:cNvPicPr>
          <p:nvPr/>
        </p:nvPicPr>
        <p:blipFill>
          <a:blip r:embed="rId3" cstate="print"/>
          <a:srcRect/>
          <a:stretch>
            <a:fillRect/>
          </a:stretch>
        </p:blipFill>
        <p:spPr bwMode="auto">
          <a:xfrm>
            <a:off x="1290992" y="745596"/>
            <a:ext cx="10901008" cy="6112404"/>
          </a:xfrm>
          <a:prstGeom prst="rect">
            <a:avLst/>
          </a:prstGeom>
          <a:noFill/>
        </p:spPr>
      </p:pic>
      <p:sp>
        <p:nvSpPr>
          <p:cNvPr id="9" name="矩形标注 1">
            <a:extLst>
              <a:ext uri="{FF2B5EF4-FFF2-40B4-BE49-F238E27FC236}">
                <a16:creationId xmlns:a16="http://schemas.microsoft.com/office/drawing/2014/main" id="{806EA64B-CEC6-4FA3-A25D-613D92FF8C99}"/>
              </a:ext>
            </a:extLst>
          </p:cNvPr>
          <p:cNvSpPr/>
          <p:nvPr/>
        </p:nvSpPr>
        <p:spPr bwMode="auto">
          <a:xfrm>
            <a:off x="0" y="1794931"/>
            <a:ext cx="688622" cy="4380091"/>
          </a:xfrm>
          <a:prstGeom prst="wedgeRectCallout">
            <a:avLst>
              <a:gd name="adj1" fmla="val 204060"/>
              <a:gd name="adj2" fmla="val 16318"/>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出国、服刑、到达法定退休年龄、死亡或失踪原因需对应正确选择</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up)">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1" y="72015"/>
            <a:ext cx="8476929" cy="954107"/>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02</a:t>
            </a:r>
            <a:r>
              <a:rPr lang="zh-CN" altLang="en-US" sz="2800" dirty="0">
                <a:solidFill>
                  <a:schemeClr val="bg1"/>
                </a:solidFill>
                <a:latin typeface="微软雅黑" panose="020B0503020204020204" pitchFamily="34" charset="-122"/>
                <a:ea typeface="微软雅黑" panose="020B0503020204020204" pitchFamily="34" charset="-122"/>
              </a:rPr>
              <a:t>、社会保险登记</a:t>
            </a:r>
            <a:r>
              <a:rPr lang="en-US" altLang="zh-CN" sz="2800"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用人单位退工停保登记</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2050" name="Picture 2" descr="C:\Users\Administrator.USER-20190524AA\Desktop\33-2_副本.png"/>
          <p:cNvPicPr>
            <a:picLocks noChangeAspect="1" noChangeArrowheads="1"/>
          </p:cNvPicPr>
          <p:nvPr/>
        </p:nvPicPr>
        <p:blipFill>
          <a:blip r:embed="rId3" cstate="print"/>
          <a:srcRect/>
          <a:stretch>
            <a:fillRect/>
          </a:stretch>
        </p:blipFill>
        <p:spPr bwMode="auto">
          <a:xfrm>
            <a:off x="1219200" y="737305"/>
            <a:ext cx="9843911" cy="6120695"/>
          </a:xfrm>
          <a:prstGeom prst="rect">
            <a:avLst/>
          </a:prstGeom>
          <a:noFill/>
        </p:spPr>
      </p:pic>
      <p:sp>
        <p:nvSpPr>
          <p:cNvPr id="4" name="矩形标注 1">
            <a:extLst>
              <a:ext uri="{FF2B5EF4-FFF2-40B4-BE49-F238E27FC236}">
                <a16:creationId xmlns:a16="http://schemas.microsoft.com/office/drawing/2014/main" id="{806EA64B-CEC6-4FA3-A25D-613D92FF8C99}"/>
              </a:ext>
            </a:extLst>
          </p:cNvPr>
          <p:cNvSpPr/>
          <p:nvPr/>
        </p:nvSpPr>
        <p:spPr bwMode="auto">
          <a:xfrm>
            <a:off x="0" y="716843"/>
            <a:ext cx="688622" cy="886179"/>
          </a:xfrm>
          <a:prstGeom prst="wedgeRectCallout">
            <a:avLst>
              <a:gd name="adj1" fmla="val 118814"/>
              <a:gd name="adj2" fmla="val 24221"/>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lang="zh-CN" altLang="en-US" b="1" dirty="0">
                <a:latin typeface="Arial" pitchFamily="34" charset="0"/>
                <a:ea typeface="宋体" pitchFamily="2" charset="-122"/>
              </a:rPr>
              <a:t>批量减员申报</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
        <p:nvSpPr>
          <p:cNvPr id="5" name="矩形标注 1">
            <a:extLst>
              <a:ext uri="{FF2B5EF4-FFF2-40B4-BE49-F238E27FC236}">
                <a16:creationId xmlns:a16="http://schemas.microsoft.com/office/drawing/2014/main" id="{806EA64B-CEC6-4FA3-A25D-613D92FF8C99}"/>
              </a:ext>
            </a:extLst>
          </p:cNvPr>
          <p:cNvSpPr/>
          <p:nvPr/>
        </p:nvSpPr>
        <p:spPr bwMode="auto">
          <a:xfrm>
            <a:off x="11503378" y="2077154"/>
            <a:ext cx="688622" cy="886179"/>
          </a:xfrm>
          <a:prstGeom prst="wedgeRectCallout">
            <a:avLst>
              <a:gd name="adj1" fmla="val -117251"/>
              <a:gd name="adj2" fmla="val 25495"/>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模板下载</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
        <p:nvSpPr>
          <p:cNvPr id="6" name="矩形标注 1">
            <a:extLst>
              <a:ext uri="{FF2B5EF4-FFF2-40B4-BE49-F238E27FC236}">
                <a16:creationId xmlns:a16="http://schemas.microsoft.com/office/drawing/2014/main" id="{806EA64B-CEC6-4FA3-A25D-613D92FF8C99}"/>
              </a:ext>
            </a:extLst>
          </p:cNvPr>
          <p:cNvSpPr/>
          <p:nvPr/>
        </p:nvSpPr>
        <p:spPr bwMode="auto">
          <a:xfrm>
            <a:off x="5413022" y="1665109"/>
            <a:ext cx="688622" cy="886179"/>
          </a:xfrm>
          <a:prstGeom prst="wedgeRectCallout">
            <a:avLst>
              <a:gd name="adj1" fmla="val -245120"/>
              <a:gd name="adj2" fmla="val 25495"/>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模板上传</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
        <p:nvSpPr>
          <p:cNvPr id="7" name="矩形标注 1">
            <a:extLst>
              <a:ext uri="{FF2B5EF4-FFF2-40B4-BE49-F238E27FC236}">
                <a16:creationId xmlns:a16="http://schemas.microsoft.com/office/drawing/2014/main" id="{806EA64B-CEC6-4FA3-A25D-613D92FF8C99}"/>
              </a:ext>
            </a:extLst>
          </p:cNvPr>
          <p:cNvSpPr/>
          <p:nvPr/>
        </p:nvSpPr>
        <p:spPr bwMode="auto">
          <a:xfrm>
            <a:off x="6965244" y="5971821"/>
            <a:ext cx="688622" cy="886179"/>
          </a:xfrm>
          <a:prstGeom prst="wedgeRectCallout">
            <a:avLst>
              <a:gd name="adj1" fmla="val -161513"/>
              <a:gd name="adj2" fmla="val 24221"/>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确认提交</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1" y="72015"/>
            <a:ext cx="8476929" cy="954107"/>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02</a:t>
            </a:r>
            <a:r>
              <a:rPr lang="zh-CN" altLang="en-US" sz="2800" dirty="0">
                <a:solidFill>
                  <a:schemeClr val="bg1"/>
                </a:solidFill>
                <a:latin typeface="微软雅黑" panose="020B0503020204020204" pitchFamily="34" charset="-122"/>
                <a:ea typeface="微软雅黑" panose="020B0503020204020204" pitchFamily="34" charset="-122"/>
              </a:rPr>
              <a:t>、社会保险登记</a:t>
            </a:r>
            <a:r>
              <a:rPr lang="en-US" altLang="zh-CN" sz="2800"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用人单位退工停保登记</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3" name="Picture 2" descr="C:\Users\Administrator.USER-20190524AA\Desktop\2-5.PNG"/>
          <p:cNvPicPr>
            <a:picLocks noChangeAspect="1" noChangeArrowheads="1"/>
          </p:cNvPicPr>
          <p:nvPr/>
        </p:nvPicPr>
        <p:blipFill>
          <a:blip r:embed="rId3" cstate="print"/>
          <a:srcRect/>
          <a:stretch>
            <a:fillRect/>
          </a:stretch>
        </p:blipFill>
        <p:spPr bwMode="auto">
          <a:xfrm>
            <a:off x="0" y="775758"/>
            <a:ext cx="11883247" cy="5771798"/>
          </a:xfrm>
          <a:prstGeom prst="rect">
            <a:avLst/>
          </a:prstGeom>
          <a:noFill/>
        </p:spPr>
      </p:pic>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1" y="72015"/>
            <a:ext cx="8476929" cy="954107"/>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02</a:t>
            </a:r>
            <a:r>
              <a:rPr lang="zh-CN" altLang="en-US" sz="2800" dirty="0">
                <a:solidFill>
                  <a:schemeClr val="bg1"/>
                </a:solidFill>
                <a:latin typeface="微软雅黑" panose="020B0503020204020204" pitchFamily="34" charset="-122"/>
                <a:ea typeface="微软雅黑" panose="020B0503020204020204" pitchFamily="34" charset="-122"/>
              </a:rPr>
              <a:t>、社会保险登记</a:t>
            </a:r>
            <a:r>
              <a:rPr lang="en-US" altLang="zh-CN" sz="2800"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人员变更回退</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3075" name="Picture 3" descr="C:\Users\Administrator.USER-20190524AA\Desktop\2-1_副本.png"/>
          <p:cNvPicPr>
            <a:picLocks noChangeAspect="1" noChangeArrowheads="1"/>
          </p:cNvPicPr>
          <p:nvPr/>
        </p:nvPicPr>
        <p:blipFill>
          <a:blip r:embed="rId3" cstate="print"/>
          <a:srcRect/>
          <a:stretch>
            <a:fillRect/>
          </a:stretch>
        </p:blipFill>
        <p:spPr bwMode="auto">
          <a:xfrm>
            <a:off x="-1" y="724782"/>
            <a:ext cx="12192001" cy="6133218"/>
          </a:xfrm>
          <a:prstGeom prst="rect">
            <a:avLst/>
          </a:prstGeom>
          <a:noFill/>
        </p:spPr>
      </p:pic>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1" y="72015"/>
            <a:ext cx="8476929" cy="954107"/>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02</a:t>
            </a:r>
            <a:r>
              <a:rPr lang="zh-CN" altLang="en-US" sz="2800" dirty="0">
                <a:solidFill>
                  <a:schemeClr val="bg1"/>
                </a:solidFill>
                <a:latin typeface="微软雅黑" panose="020B0503020204020204" pitchFamily="34" charset="-122"/>
                <a:ea typeface="微软雅黑" panose="020B0503020204020204" pitchFamily="34" charset="-122"/>
              </a:rPr>
              <a:t>、社会保险登记</a:t>
            </a:r>
            <a:r>
              <a:rPr lang="en-US" altLang="zh-CN" sz="2800"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人员变更回退</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4098" name="Picture 2" descr="C:\Users\Administrator.USER-20190524AA\Desktop\555-11_副本.png"/>
          <p:cNvPicPr>
            <a:picLocks noChangeAspect="1" noChangeArrowheads="1"/>
          </p:cNvPicPr>
          <p:nvPr/>
        </p:nvPicPr>
        <p:blipFill>
          <a:blip r:embed="rId3" cstate="print"/>
          <a:srcRect/>
          <a:stretch>
            <a:fillRect/>
          </a:stretch>
        </p:blipFill>
        <p:spPr bwMode="auto">
          <a:xfrm>
            <a:off x="2024769" y="654402"/>
            <a:ext cx="10023993" cy="6203598"/>
          </a:xfrm>
          <a:prstGeom prst="rect">
            <a:avLst/>
          </a:prstGeom>
          <a:noFill/>
        </p:spPr>
      </p:pic>
      <p:sp>
        <p:nvSpPr>
          <p:cNvPr id="4" name="矩形标注 1">
            <a:extLst>
              <a:ext uri="{FF2B5EF4-FFF2-40B4-BE49-F238E27FC236}">
                <a16:creationId xmlns:a16="http://schemas.microsoft.com/office/drawing/2014/main" id="{806EA64B-CEC6-4FA3-A25D-613D92FF8C99}"/>
              </a:ext>
            </a:extLst>
          </p:cNvPr>
          <p:cNvSpPr/>
          <p:nvPr/>
        </p:nvSpPr>
        <p:spPr bwMode="auto">
          <a:xfrm>
            <a:off x="0" y="716843"/>
            <a:ext cx="1264356" cy="1484490"/>
          </a:xfrm>
          <a:prstGeom prst="wedgeRectCallout">
            <a:avLst>
              <a:gd name="adj1" fmla="val 118814"/>
              <a:gd name="adj2" fmla="val 13575"/>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录入需要回退的人员信息</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
        <p:nvSpPr>
          <p:cNvPr id="5" name="矩形标注 1">
            <a:extLst>
              <a:ext uri="{FF2B5EF4-FFF2-40B4-BE49-F238E27FC236}">
                <a16:creationId xmlns:a16="http://schemas.microsoft.com/office/drawing/2014/main" id="{806EA64B-CEC6-4FA3-A25D-613D92FF8C99}"/>
              </a:ext>
            </a:extLst>
          </p:cNvPr>
          <p:cNvSpPr/>
          <p:nvPr/>
        </p:nvSpPr>
        <p:spPr bwMode="auto">
          <a:xfrm>
            <a:off x="0" y="2494843"/>
            <a:ext cx="1264356" cy="1986846"/>
          </a:xfrm>
          <a:prstGeom prst="wedgeRectCallout">
            <a:avLst>
              <a:gd name="adj1" fmla="val 111672"/>
              <a:gd name="adj2" fmla="val -16800"/>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系统自动校验最后一次变动信息及是否可以回退的状态</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
        <p:nvSpPr>
          <p:cNvPr id="6" name="矩形标注 1">
            <a:extLst>
              <a:ext uri="{FF2B5EF4-FFF2-40B4-BE49-F238E27FC236}">
                <a16:creationId xmlns:a16="http://schemas.microsoft.com/office/drawing/2014/main" id="{806EA64B-CEC6-4FA3-A25D-613D92FF8C99}"/>
              </a:ext>
            </a:extLst>
          </p:cNvPr>
          <p:cNvSpPr/>
          <p:nvPr/>
        </p:nvSpPr>
        <p:spPr bwMode="auto">
          <a:xfrm>
            <a:off x="7682089" y="5700888"/>
            <a:ext cx="1010355" cy="1157111"/>
          </a:xfrm>
          <a:prstGeom prst="wedgeRectCallout">
            <a:avLst>
              <a:gd name="adj1" fmla="val -126996"/>
              <a:gd name="adj2" fmla="val 25282"/>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确认无误点击提交</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up)">
                                      <p:cBhvr>
                                        <p:cTn id="10" dur="500"/>
                                        <p:tgtEl>
                                          <p:spTgt spid="5"/>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up)">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1" y="72015"/>
            <a:ext cx="8476929" cy="954107"/>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02</a:t>
            </a:r>
            <a:r>
              <a:rPr lang="zh-CN" altLang="en-US" sz="2800" dirty="0">
                <a:solidFill>
                  <a:schemeClr val="bg1"/>
                </a:solidFill>
                <a:latin typeface="微软雅黑" panose="020B0503020204020204" pitchFamily="34" charset="-122"/>
                <a:ea typeface="微软雅黑" panose="020B0503020204020204" pitchFamily="34" charset="-122"/>
              </a:rPr>
              <a:t>、社会保险登记</a:t>
            </a:r>
            <a:r>
              <a:rPr lang="en-US" altLang="zh-CN" sz="2800"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人员变更回退</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5122" name="Picture 2" descr="C:\Users\Administrator.USER-20190524AA\Desktop\555-222_副本.png"/>
          <p:cNvPicPr>
            <a:picLocks noChangeAspect="1" noChangeArrowheads="1"/>
          </p:cNvPicPr>
          <p:nvPr/>
        </p:nvPicPr>
        <p:blipFill>
          <a:blip r:embed="rId3" cstate="print"/>
          <a:srcRect/>
          <a:stretch>
            <a:fillRect/>
          </a:stretch>
        </p:blipFill>
        <p:spPr bwMode="auto">
          <a:xfrm>
            <a:off x="0" y="1366659"/>
            <a:ext cx="10368068" cy="4131029"/>
          </a:xfrm>
          <a:prstGeom prst="rect">
            <a:avLst/>
          </a:prstGeom>
          <a:noFill/>
        </p:spPr>
      </p:pic>
      <p:sp>
        <p:nvSpPr>
          <p:cNvPr id="4" name="矩形标注 1">
            <a:extLst>
              <a:ext uri="{FF2B5EF4-FFF2-40B4-BE49-F238E27FC236}">
                <a16:creationId xmlns:a16="http://schemas.microsoft.com/office/drawing/2014/main" id="{806EA64B-CEC6-4FA3-A25D-613D92FF8C99}"/>
              </a:ext>
            </a:extLst>
          </p:cNvPr>
          <p:cNvSpPr/>
          <p:nvPr/>
        </p:nvSpPr>
        <p:spPr bwMode="auto">
          <a:xfrm>
            <a:off x="11181645" y="3984977"/>
            <a:ext cx="1010355" cy="1157111"/>
          </a:xfrm>
          <a:prstGeom prst="wedgeRectCallout">
            <a:avLst>
              <a:gd name="adj1" fmla="val -126996"/>
              <a:gd name="adj2" fmla="val 25282"/>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系统提示再次确认</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1" y="72015"/>
            <a:ext cx="8476929" cy="954107"/>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04</a:t>
            </a:r>
            <a:r>
              <a:rPr lang="zh-CN" altLang="en-US" sz="2800" dirty="0">
                <a:solidFill>
                  <a:schemeClr val="bg1"/>
                </a:solidFill>
                <a:latin typeface="微软雅黑" panose="020B0503020204020204" pitchFamily="34" charset="-122"/>
                <a:ea typeface="微软雅黑" panose="020B0503020204020204" pitchFamily="34" charset="-122"/>
              </a:rPr>
              <a:t>、社会保险缴费申报</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7170" name="Picture 2" descr="C:\Users\Administrator.USER-20190524AA\Desktop\777-11.PNG"/>
          <p:cNvPicPr>
            <a:picLocks noChangeAspect="1" noChangeArrowheads="1"/>
          </p:cNvPicPr>
          <p:nvPr/>
        </p:nvPicPr>
        <p:blipFill>
          <a:blip r:embed="rId3" cstate="print"/>
          <a:srcRect/>
          <a:stretch>
            <a:fillRect/>
          </a:stretch>
        </p:blipFill>
        <p:spPr bwMode="auto">
          <a:xfrm>
            <a:off x="0" y="781756"/>
            <a:ext cx="12170626" cy="5878688"/>
          </a:xfrm>
          <a:prstGeom prst="rect">
            <a:avLst/>
          </a:prstGeom>
          <a:noFill/>
        </p:spPr>
      </p:pic>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1" y="72015"/>
            <a:ext cx="8476929" cy="954107"/>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04</a:t>
            </a:r>
            <a:r>
              <a:rPr lang="zh-CN" altLang="en-US" sz="2800" dirty="0">
                <a:solidFill>
                  <a:schemeClr val="bg1"/>
                </a:solidFill>
                <a:latin typeface="微软雅黑" panose="020B0503020204020204" pitchFamily="34" charset="-122"/>
                <a:ea typeface="微软雅黑" panose="020B0503020204020204" pitchFamily="34" charset="-122"/>
              </a:rPr>
              <a:t>、社会保险缴费申报</a:t>
            </a:r>
            <a:r>
              <a:rPr lang="en-US" altLang="zh-CN" sz="2800"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缴费基数调整（上调）</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8194" name="Picture 2" descr="C:\Users\Administrator.USER-20190524AA\Desktop\777-11_副本.png"/>
          <p:cNvPicPr>
            <a:picLocks noChangeAspect="1" noChangeArrowheads="1"/>
          </p:cNvPicPr>
          <p:nvPr/>
        </p:nvPicPr>
        <p:blipFill>
          <a:blip r:embed="rId3" cstate="print"/>
          <a:srcRect/>
          <a:stretch>
            <a:fillRect/>
          </a:stretch>
        </p:blipFill>
        <p:spPr bwMode="auto">
          <a:xfrm>
            <a:off x="0" y="793044"/>
            <a:ext cx="12208928" cy="5551312"/>
          </a:xfrm>
          <a:prstGeom prst="rect">
            <a:avLst/>
          </a:prstGeom>
          <a:noFill/>
        </p:spPr>
      </p:pic>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1" y="72015"/>
            <a:ext cx="8476929" cy="954107"/>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04</a:t>
            </a:r>
            <a:r>
              <a:rPr lang="zh-CN" altLang="en-US" sz="2800" dirty="0">
                <a:solidFill>
                  <a:schemeClr val="bg1"/>
                </a:solidFill>
                <a:latin typeface="微软雅黑" panose="020B0503020204020204" pitchFamily="34" charset="-122"/>
                <a:ea typeface="微软雅黑" panose="020B0503020204020204" pitchFamily="34" charset="-122"/>
              </a:rPr>
              <a:t>、社会保险缴费申报</a:t>
            </a:r>
            <a:r>
              <a:rPr lang="en-US" altLang="zh-CN" sz="2800"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缴费基数调整（上调）</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9218" name="Picture 2" descr="C:\Users\Administrator.USER-20190524AA\Desktop\777-222_副本.png"/>
          <p:cNvPicPr>
            <a:picLocks noChangeAspect="1" noChangeArrowheads="1"/>
          </p:cNvPicPr>
          <p:nvPr/>
        </p:nvPicPr>
        <p:blipFill>
          <a:blip r:embed="rId3" cstate="print"/>
          <a:srcRect/>
          <a:stretch>
            <a:fillRect/>
          </a:stretch>
        </p:blipFill>
        <p:spPr bwMode="auto">
          <a:xfrm>
            <a:off x="1313568" y="726544"/>
            <a:ext cx="9659231" cy="6131455"/>
          </a:xfrm>
          <a:prstGeom prst="rect">
            <a:avLst/>
          </a:prstGeom>
          <a:noFill/>
        </p:spPr>
      </p:pic>
      <p:sp>
        <p:nvSpPr>
          <p:cNvPr id="5" name="矩形标注 1">
            <a:extLst>
              <a:ext uri="{FF2B5EF4-FFF2-40B4-BE49-F238E27FC236}">
                <a16:creationId xmlns:a16="http://schemas.microsoft.com/office/drawing/2014/main" id="{806EA64B-CEC6-4FA3-A25D-613D92FF8C99}"/>
              </a:ext>
            </a:extLst>
          </p:cNvPr>
          <p:cNvSpPr/>
          <p:nvPr/>
        </p:nvSpPr>
        <p:spPr bwMode="auto">
          <a:xfrm>
            <a:off x="0" y="1061155"/>
            <a:ext cx="835378" cy="1207911"/>
          </a:xfrm>
          <a:prstGeom prst="wedgeRectCallout">
            <a:avLst>
              <a:gd name="adj1" fmla="val 118814"/>
              <a:gd name="adj2" fmla="val 13575"/>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导入调整后的模板</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
        <p:nvSpPr>
          <p:cNvPr id="6" name="矩形标注 1">
            <a:extLst>
              <a:ext uri="{FF2B5EF4-FFF2-40B4-BE49-F238E27FC236}">
                <a16:creationId xmlns:a16="http://schemas.microsoft.com/office/drawing/2014/main" id="{806EA64B-CEC6-4FA3-A25D-613D92FF8C99}"/>
              </a:ext>
            </a:extLst>
          </p:cNvPr>
          <p:cNvSpPr/>
          <p:nvPr/>
        </p:nvSpPr>
        <p:spPr bwMode="auto">
          <a:xfrm>
            <a:off x="11356622" y="1540933"/>
            <a:ext cx="835378" cy="1207911"/>
          </a:xfrm>
          <a:prstGeom prst="wedgeRectCallout">
            <a:avLst>
              <a:gd name="adj1" fmla="val -94563"/>
              <a:gd name="adj2" fmla="val 22199"/>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下载模板</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
        <p:nvSpPr>
          <p:cNvPr id="7" name="矩形标注 1">
            <a:extLst>
              <a:ext uri="{FF2B5EF4-FFF2-40B4-BE49-F238E27FC236}">
                <a16:creationId xmlns:a16="http://schemas.microsoft.com/office/drawing/2014/main" id="{806EA64B-CEC6-4FA3-A25D-613D92FF8C99}"/>
              </a:ext>
            </a:extLst>
          </p:cNvPr>
          <p:cNvSpPr/>
          <p:nvPr/>
        </p:nvSpPr>
        <p:spPr bwMode="auto">
          <a:xfrm>
            <a:off x="11356622" y="3348513"/>
            <a:ext cx="835378" cy="1207911"/>
          </a:xfrm>
          <a:prstGeom prst="wedgeRectCallout">
            <a:avLst>
              <a:gd name="adj1" fmla="val -94563"/>
              <a:gd name="adj2" fmla="val 22199"/>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材料上传</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
        <p:nvSpPr>
          <p:cNvPr id="8" name="矩形标注 1">
            <a:extLst>
              <a:ext uri="{FF2B5EF4-FFF2-40B4-BE49-F238E27FC236}">
                <a16:creationId xmlns:a16="http://schemas.microsoft.com/office/drawing/2014/main" id="{806EA64B-CEC6-4FA3-A25D-613D92FF8C99}"/>
              </a:ext>
            </a:extLst>
          </p:cNvPr>
          <p:cNvSpPr/>
          <p:nvPr/>
        </p:nvSpPr>
        <p:spPr bwMode="auto">
          <a:xfrm>
            <a:off x="6875290" y="5650089"/>
            <a:ext cx="835378" cy="1207911"/>
          </a:xfrm>
          <a:prstGeom prst="wedgeRectCallout">
            <a:avLst>
              <a:gd name="adj1" fmla="val -94563"/>
              <a:gd name="adj2" fmla="val 22199"/>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确认提交</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1" y="72015"/>
            <a:ext cx="8476929" cy="954107"/>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04</a:t>
            </a:r>
            <a:r>
              <a:rPr lang="zh-CN" altLang="en-US" sz="2800" dirty="0">
                <a:solidFill>
                  <a:schemeClr val="bg1"/>
                </a:solidFill>
                <a:latin typeface="微软雅黑" panose="020B0503020204020204" pitchFamily="34" charset="-122"/>
                <a:ea typeface="微软雅黑" panose="020B0503020204020204" pitchFamily="34" charset="-122"/>
              </a:rPr>
              <a:t>、社会保险缴费申报</a:t>
            </a:r>
            <a:r>
              <a:rPr lang="en-US" altLang="zh-CN" sz="2800"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缴费基数调整（上调）</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10242" name="Picture 2" descr="C:\Users\Administrator.USER-20190524AA\Desktop\777-333.PNG"/>
          <p:cNvPicPr>
            <a:picLocks noChangeAspect="1" noChangeArrowheads="1"/>
          </p:cNvPicPr>
          <p:nvPr/>
        </p:nvPicPr>
        <p:blipFill>
          <a:blip r:embed="rId3" cstate="print"/>
          <a:srcRect/>
          <a:stretch>
            <a:fillRect/>
          </a:stretch>
        </p:blipFill>
        <p:spPr bwMode="auto">
          <a:xfrm>
            <a:off x="22225" y="1185333"/>
            <a:ext cx="12145963" cy="4605867"/>
          </a:xfrm>
          <a:prstGeom prst="rect">
            <a:avLst/>
          </a:prstGeom>
          <a:noFill/>
        </p:spPr>
      </p:pic>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02"/>
          <p:cNvGrpSpPr/>
          <p:nvPr/>
        </p:nvGrpSpPr>
        <p:grpSpPr>
          <a:xfrm>
            <a:off x="639423" y="4425225"/>
            <a:ext cx="10970687" cy="1485945"/>
            <a:chOff x="6102748" y="1607214"/>
            <a:chExt cx="4120738" cy="558141"/>
          </a:xfrm>
        </p:grpSpPr>
        <p:sp>
          <p:nvSpPr>
            <p:cNvPr id="104" name="椭圆 103"/>
            <p:cNvSpPr/>
            <p:nvPr/>
          </p:nvSpPr>
          <p:spPr>
            <a:xfrm>
              <a:off x="6222670" y="1654117"/>
              <a:ext cx="487488" cy="487488"/>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solidFill>
                  <a:srgbClr val="203D3D"/>
                </a:solidFill>
                <a:latin typeface="微软雅黑" panose="020B0503020204020204" pitchFamily="34" charset="-122"/>
                <a:ea typeface="微软雅黑" panose="020B0503020204020204" pitchFamily="34" charset="-122"/>
              </a:endParaRPr>
            </a:p>
          </p:txBody>
        </p:sp>
        <p:sp>
          <p:nvSpPr>
            <p:cNvPr id="105" name="圆角矩形 104"/>
            <p:cNvSpPr/>
            <p:nvPr/>
          </p:nvSpPr>
          <p:spPr>
            <a:xfrm>
              <a:off x="6102748" y="1607214"/>
              <a:ext cx="4120738" cy="558141"/>
            </a:xfrm>
            <a:prstGeom prst="roundRect">
              <a:avLst/>
            </a:prstGeom>
            <a:noFill/>
            <a:ln>
              <a:solidFill>
                <a:srgbClr val="203D3D"/>
              </a:solidFill>
            </a:ln>
            <a:effectLst>
              <a:outerShdw blurRad="76200" dir="18900000" sy="23000" kx="-1200000" algn="bl" rotWithShape="0">
                <a:prstClr val="black">
                  <a:alpha val="2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03D3D"/>
                </a:solidFill>
                <a:latin typeface="微软雅黑" panose="020B0503020204020204" pitchFamily="34" charset="-122"/>
                <a:ea typeface="微软雅黑" panose="020B0503020204020204" pitchFamily="34" charset="-122"/>
              </a:endParaRPr>
            </a:p>
          </p:txBody>
        </p:sp>
        <p:sp>
          <p:nvSpPr>
            <p:cNvPr id="107" name="矩形 106"/>
            <p:cNvSpPr/>
            <p:nvPr/>
          </p:nvSpPr>
          <p:spPr>
            <a:xfrm>
              <a:off x="8071184" y="1719646"/>
              <a:ext cx="2150253" cy="312134"/>
            </a:xfrm>
            <a:prstGeom prst="rect">
              <a:avLst/>
            </a:prstGeom>
          </p:spPr>
          <p:txBody>
            <a:bodyPr wrap="none">
              <a:spAutoFit/>
            </a:bodyPr>
            <a:lstStyle/>
            <a:p>
              <a:pPr algn="ctr"/>
              <a:r>
                <a:rPr lang="zh-CN" altLang="en-US" sz="4800" b="1" kern="0" dirty="0">
                  <a:solidFill>
                    <a:schemeClr val="accent5"/>
                  </a:solidFill>
                  <a:latin typeface="微软雅黑" panose="020B0503020204020204" pitchFamily="34" charset="-122"/>
                  <a:ea typeface="微软雅黑" panose="020B0503020204020204" pitchFamily="34" charset="-122"/>
                </a:rPr>
                <a:t>单位使用前准备事项</a:t>
              </a:r>
            </a:p>
          </p:txBody>
        </p:sp>
      </p:grpSp>
      <p:sp>
        <p:nvSpPr>
          <p:cNvPr id="117" name="矩形 116"/>
          <p:cNvSpPr/>
          <p:nvPr/>
        </p:nvSpPr>
        <p:spPr>
          <a:xfrm>
            <a:off x="1167430" y="4812268"/>
            <a:ext cx="880370" cy="769441"/>
          </a:xfrm>
          <a:prstGeom prst="rect">
            <a:avLst/>
          </a:prstGeom>
        </p:spPr>
        <p:txBody>
          <a:bodyPr wrap="none">
            <a:spAutoFit/>
          </a:bodyPr>
          <a:lstStyle/>
          <a:p>
            <a:pPr algn="ctr"/>
            <a:r>
              <a:rPr lang="en-US" altLang="zh-CN" sz="44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02</a:t>
            </a:r>
            <a:endParaRPr lang="zh-CN" altLang="en-US" sz="44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2" name="矩形 31"/>
          <p:cNvSpPr/>
          <p:nvPr/>
        </p:nvSpPr>
        <p:spPr>
          <a:xfrm>
            <a:off x="2715572" y="5140054"/>
            <a:ext cx="2885726" cy="707886"/>
          </a:xfrm>
          <a:prstGeom prst="rect">
            <a:avLst/>
          </a:prstGeom>
        </p:spPr>
        <p:txBody>
          <a:bodyPr wrap="none">
            <a:spAutoFit/>
          </a:bodyPr>
          <a:lstStyle/>
          <a:p>
            <a:pPr algn="ctr"/>
            <a:r>
              <a:rPr lang="en-US" altLang="zh-CN" sz="4000" b="1" kern="0" dirty="0">
                <a:solidFill>
                  <a:schemeClr val="accent1"/>
                </a:solidFill>
                <a:latin typeface="微软雅黑" panose="020B0503020204020204" pitchFamily="34" charset="-122"/>
                <a:ea typeface="微软雅黑" panose="020B0503020204020204" pitchFamily="34" charset="-122"/>
              </a:rPr>
              <a:t>PART ONE</a:t>
            </a:r>
          </a:p>
        </p:txBody>
      </p:sp>
      <p:sp>
        <p:nvSpPr>
          <p:cNvPr id="3" name="文本框 2"/>
          <p:cNvSpPr txBox="1"/>
          <p:nvPr/>
        </p:nvSpPr>
        <p:spPr>
          <a:xfrm>
            <a:off x="467512" y="2915080"/>
            <a:ext cx="5543128"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点击插入文档标题</a:t>
            </a:r>
          </a:p>
        </p:txBody>
      </p:sp>
    </p:spTree>
    <p:extLst>
      <p:ext uri="{BB962C8B-B14F-4D97-AF65-F5344CB8AC3E}">
        <p14:creationId xmlns:p14="http://schemas.microsoft.com/office/powerpoint/2010/main" val="170971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1" y="72015"/>
            <a:ext cx="8476929" cy="954107"/>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04</a:t>
            </a:r>
            <a:r>
              <a:rPr lang="zh-CN" altLang="en-US" sz="2800" dirty="0">
                <a:solidFill>
                  <a:schemeClr val="bg1"/>
                </a:solidFill>
                <a:latin typeface="微软雅黑" panose="020B0503020204020204" pitchFamily="34" charset="-122"/>
                <a:ea typeface="微软雅黑" panose="020B0503020204020204" pitchFamily="34" charset="-122"/>
              </a:rPr>
              <a:t>、社会保险缴费申报</a:t>
            </a:r>
            <a:r>
              <a:rPr lang="en-US" altLang="zh-CN" sz="2800"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缴费基数调整（上调）</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11266" name="Picture 2" descr="C:\Users\Administrator.USER-20190524AA\Desktop\777-888_副本.png"/>
          <p:cNvPicPr>
            <a:picLocks noChangeAspect="1" noChangeArrowheads="1"/>
          </p:cNvPicPr>
          <p:nvPr/>
        </p:nvPicPr>
        <p:blipFill>
          <a:blip r:embed="rId3" cstate="print"/>
          <a:srcRect/>
          <a:stretch>
            <a:fillRect/>
          </a:stretch>
        </p:blipFill>
        <p:spPr bwMode="auto">
          <a:xfrm>
            <a:off x="1375481" y="859365"/>
            <a:ext cx="9269941" cy="4864101"/>
          </a:xfrm>
          <a:prstGeom prst="rect">
            <a:avLst/>
          </a:prstGeom>
          <a:noFill/>
        </p:spPr>
      </p:pic>
      <p:sp>
        <p:nvSpPr>
          <p:cNvPr id="5" name="矩形标注 1">
            <a:extLst>
              <a:ext uri="{FF2B5EF4-FFF2-40B4-BE49-F238E27FC236}">
                <a16:creationId xmlns:a16="http://schemas.microsoft.com/office/drawing/2014/main" id="{806EA64B-CEC6-4FA3-A25D-613D92FF8C99}"/>
              </a:ext>
            </a:extLst>
          </p:cNvPr>
          <p:cNvSpPr/>
          <p:nvPr/>
        </p:nvSpPr>
        <p:spPr bwMode="auto">
          <a:xfrm>
            <a:off x="0" y="2144889"/>
            <a:ext cx="835378" cy="2754489"/>
          </a:xfrm>
          <a:prstGeom prst="wedgeRectCallout">
            <a:avLst>
              <a:gd name="adj1" fmla="val 118814"/>
              <a:gd name="adj2" fmla="val 13575"/>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显示全单位人员信息及原基数</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
        <p:nvSpPr>
          <p:cNvPr id="6" name="矩形标注 1">
            <a:extLst>
              <a:ext uri="{FF2B5EF4-FFF2-40B4-BE49-F238E27FC236}">
                <a16:creationId xmlns:a16="http://schemas.microsoft.com/office/drawing/2014/main" id="{806EA64B-CEC6-4FA3-A25D-613D92FF8C99}"/>
              </a:ext>
            </a:extLst>
          </p:cNvPr>
          <p:cNvSpPr/>
          <p:nvPr/>
        </p:nvSpPr>
        <p:spPr bwMode="auto">
          <a:xfrm>
            <a:off x="11091332" y="897468"/>
            <a:ext cx="1100667" cy="2319866"/>
          </a:xfrm>
          <a:prstGeom prst="wedgeRectCallout">
            <a:avLst>
              <a:gd name="adj1" fmla="val -114970"/>
              <a:gd name="adj2" fmla="val 22591"/>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选择需要基数上调人员、录入调整后的基数</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
        <p:nvSpPr>
          <p:cNvPr id="7" name="矩形标注 1">
            <a:extLst>
              <a:ext uri="{FF2B5EF4-FFF2-40B4-BE49-F238E27FC236}">
                <a16:creationId xmlns:a16="http://schemas.microsoft.com/office/drawing/2014/main" id="{806EA64B-CEC6-4FA3-A25D-613D92FF8C99}"/>
              </a:ext>
            </a:extLst>
          </p:cNvPr>
          <p:cNvSpPr/>
          <p:nvPr/>
        </p:nvSpPr>
        <p:spPr bwMode="auto">
          <a:xfrm>
            <a:off x="11006666" y="3939823"/>
            <a:ext cx="1185334" cy="1907822"/>
          </a:xfrm>
          <a:prstGeom prst="wedgeRectCallout">
            <a:avLst>
              <a:gd name="adj1" fmla="val -146052"/>
              <a:gd name="adj2" fmla="val -30687"/>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删除不需要调整人员的数据、仅保留调整人员信息</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1" y="72015"/>
            <a:ext cx="8476929" cy="954107"/>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02</a:t>
            </a:r>
            <a:r>
              <a:rPr lang="zh-CN" altLang="en-US" sz="2800" dirty="0">
                <a:solidFill>
                  <a:schemeClr val="bg1"/>
                </a:solidFill>
                <a:latin typeface="微软雅黑" panose="020B0503020204020204" pitchFamily="34" charset="-122"/>
                <a:ea typeface="微软雅黑" panose="020B0503020204020204" pitchFamily="34" charset="-122"/>
              </a:rPr>
              <a:t>、社会保险登记</a:t>
            </a:r>
            <a:r>
              <a:rPr lang="en-US" altLang="zh-CN" sz="2800"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工程建设项目工伤保险参保登记</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3" name="Picture 2" descr="C:\Users\Administrator.USER-20190524AA\Desktop\2-5.PNG"/>
          <p:cNvPicPr>
            <a:picLocks noChangeAspect="1" noChangeArrowheads="1"/>
          </p:cNvPicPr>
          <p:nvPr/>
        </p:nvPicPr>
        <p:blipFill>
          <a:blip r:embed="rId3" cstate="print"/>
          <a:srcRect/>
          <a:stretch>
            <a:fillRect/>
          </a:stretch>
        </p:blipFill>
        <p:spPr bwMode="auto">
          <a:xfrm>
            <a:off x="1" y="801511"/>
            <a:ext cx="5757332" cy="5881511"/>
          </a:xfrm>
          <a:prstGeom prst="rect">
            <a:avLst/>
          </a:prstGeom>
          <a:noFill/>
        </p:spPr>
      </p:pic>
      <p:pic>
        <p:nvPicPr>
          <p:cNvPr id="12290" name="Picture 2" descr="C:\Users\Administrator.USER-20190524AA\Desktop\777-444.PNG"/>
          <p:cNvPicPr>
            <a:picLocks noChangeAspect="1" noChangeArrowheads="1"/>
          </p:cNvPicPr>
          <p:nvPr/>
        </p:nvPicPr>
        <p:blipFill>
          <a:blip r:embed="rId4" cstate="print"/>
          <a:srcRect/>
          <a:stretch>
            <a:fillRect/>
          </a:stretch>
        </p:blipFill>
        <p:spPr bwMode="auto">
          <a:xfrm>
            <a:off x="5918906" y="1344083"/>
            <a:ext cx="5726113" cy="5271205"/>
          </a:xfrm>
          <a:prstGeom prst="rect">
            <a:avLst/>
          </a:prstGeom>
          <a:noFill/>
        </p:spPr>
      </p:pic>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1" y="72015"/>
            <a:ext cx="8476929" cy="954107"/>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04</a:t>
            </a:r>
            <a:r>
              <a:rPr lang="zh-CN" altLang="en-US" sz="2800" dirty="0">
                <a:solidFill>
                  <a:schemeClr val="bg1"/>
                </a:solidFill>
                <a:latin typeface="微软雅黑" panose="020B0503020204020204" pitchFamily="34" charset="-122"/>
                <a:ea typeface="微软雅黑" panose="020B0503020204020204" pitchFamily="34" charset="-122"/>
              </a:rPr>
              <a:t>、社会保险缴费申报</a:t>
            </a:r>
            <a:r>
              <a:rPr lang="en-US" altLang="zh-CN" sz="2800" dirty="0">
                <a:solidFill>
                  <a:schemeClr val="bg1"/>
                </a:solidFill>
                <a:latin typeface="微软雅黑" panose="020B0503020204020204" pitchFamily="34" charset="-122"/>
                <a:ea typeface="微软雅黑" panose="020B0503020204020204" pitchFamily="34" charset="-122"/>
              </a:rPr>
              <a:t>—</a:t>
            </a:r>
            <a:r>
              <a:rPr lang="zh-CN" altLang="en-US" sz="2800" dirty="0">
                <a:solidFill>
                  <a:schemeClr val="bg1"/>
                </a:solidFill>
                <a:latin typeface="微软雅黑" panose="020B0503020204020204" pitchFamily="34" charset="-122"/>
                <a:ea typeface="微软雅黑" panose="020B0503020204020204" pitchFamily="34" charset="-122"/>
              </a:rPr>
              <a:t>缴费基数调整（上调）</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13314" name="Picture 2" descr="C:\Users\Administrator.USER-20190524AA\Desktop\777-777_副本.png"/>
          <p:cNvPicPr>
            <a:picLocks noChangeAspect="1" noChangeArrowheads="1"/>
          </p:cNvPicPr>
          <p:nvPr/>
        </p:nvPicPr>
        <p:blipFill>
          <a:blip r:embed="rId3" cstate="print"/>
          <a:srcRect/>
          <a:stretch>
            <a:fillRect/>
          </a:stretch>
        </p:blipFill>
        <p:spPr bwMode="auto">
          <a:xfrm>
            <a:off x="1" y="711728"/>
            <a:ext cx="10814756" cy="5960005"/>
          </a:xfrm>
          <a:prstGeom prst="rect">
            <a:avLst/>
          </a:prstGeom>
          <a:noFill/>
        </p:spPr>
      </p:pic>
      <p:sp>
        <p:nvSpPr>
          <p:cNvPr id="4" name="矩形标注 1">
            <a:extLst>
              <a:ext uri="{FF2B5EF4-FFF2-40B4-BE49-F238E27FC236}">
                <a16:creationId xmlns:a16="http://schemas.microsoft.com/office/drawing/2014/main" id="{806EA64B-CEC6-4FA3-A25D-613D92FF8C99}"/>
              </a:ext>
            </a:extLst>
          </p:cNvPr>
          <p:cNvSpPr/>
          <p:nvPr/>
        </p:nvSpPr>
        <p:spPr bwMode="auto">
          <a:xfrm>
            <a:off x="11006666" y="2935112"/>
            <a:ext cx="1185334" cy="1907822"/>
          </a:xfrm>
          <a:prstGeom prst="wedgeRectCallout">
            <a:avLst>
              <a:gd name="adj1" fmla="val -125100"/>
              <a:gd name="adj2" fmla="val 8366"/>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缴费基数调整处理结果查询</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1" y="72015"/>
            <a:ext cx="8476929" cy="1384995"/>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05</a:t>
            </a:r>
            <a:r>
              <a:rPr lang="zh-CN" altLang="en-US" sz="2800" dirty="0">
                <a:solidFill>
                  <a:schemeClr val="bg1"/>
                </a:solidFill>
                <a:latin typeface="微软雅黑" panose="020B0503020204020204" pitchFamily="34" charset="-122"/>
                <a:ea typeface="微软雅黑" panose="020B0503020204020204" pitchFamily="34" charset="-122"/>
              </a:rPr>
              <a:t>、社 会 保 险 参 保 信 息 变 更 维 护</a:t>
            </a:r>
          </a:p>
          <a:p>
            <a:endParaRPr lang="zh-CN" altLang="en-US" sz="2800" dirty="0">
              <a:solidFill>
                <a:schemeClr val="bg1"/>
              </a:solidFill>
              <a:latin typeface="微软雅黑" panose="020B0503020204020204" pitchFamily="34" charset="-122"/>
              <a:ea typeface="微软雅黑" panose="020B0503020204020204" pitchFamily="34" charset="-122"/>
            </a:endParaRP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14338" name="Picture 2" descr="C:\Users\Administrator.USER-20190524AA\Desktop\888-11.PNG"/>
          <p:cNvPicPr>
            <a:picLocks noChangeAspect="1" noChangeArrowheads="1"/>
          </p:cNvPicPr>
          <p:nvPr/>
        </p:nvPicPr>
        <p:blipFill>
          <a:blip r:embed="rId3" cstate="print"/>
          <a:srcRect/>
          <a:stretch>
            <a:fillRect/>
          </a:stretch>
        </p:blipFill>
        <p:spPr bwMode="auto">
          <a:xfrm>
            <a:off x="0" y="729368"/>
            <a:ext cx="12279203" cy="6128631"/>
          </a:xfrm>
          <a:prstGeom prst="rect">
            <a:avLst/>
          </a:prstGeom>
          <a:noFill/>
        </p:spPr>
      </p:pic>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1" y="72015"/>
            <a:ext cx="8736575" cy="1384995"/>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05</a:t>
            </a:r>
            <a:r>
              <a:rPr lang="zh-CN" altLang="en-US" sz="28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社 会 保 险 参 保 信 息 变 更 维 护</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工程建设项目人员登记维护</a:t>
            </a:r>
          </a:p>
          <a:p>
            <a:endParaRPr lang="zh-CN" altLang="en-US" sz="2800" dirty="0">
              <a:solidFill>
                <a:schemeClr val="bg1"/>
              </a:solidFill>
              <a:latin typeface="微软雅黑" panose="020B0503020204020204" pitchFamily="34" charset="-122"/>
              <a:ea typeface="微软雅黑" panose="020B0503020204020204" pitchFamily="34" charset="-122"/>
            </a:endParaRP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15362" name="Picture 2" descr="C:\Users\Administrator.USER-20190524AA\Desktop\888-11_副本.png"/>
          <p:cNvPicPr>
            <a:picLocks noChangeAspect="1" noChangeArrowheads="1"/>
          </p:cNvPicPr>
          <p:nvPr/>
        </p:nvPicPr>
        <p:blipFill>
          <a:blip r:embed="rId3" cstate="print"/>
          <a:srcRect/>
          <a:stretch>
            <a:fillRect/>
          </a:stretch>
        </p:blipFill>
        <p:spPr bwMode="auto">
          <a:xfrm>
            <a:off x="0" y="729368"/>
            <a:ext cx="12279203" cy="6128631"/>
          </a:xfrm>
          <a:prstGeom prst="rect">
            <a:avLst/>
          </a:prstGeom>
          <a:noFill/>
        </p:spPr>
      </p:pic>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1" y="72015"/>
            <a:ext cx="8736575" cy="1384995"/>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05</a:t>
            </a:r>
            <a:r>
              <a:rPr lang="zh-CN" altLang="en-US" sz="28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社 会 保 险 参 保 信 息 变 更 维 护</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工程建设项目人员登记维护</a:t>
            </a:r>
          </a:p>
          <a:p>
            <a:endParaRPr lang="zh-CN" altLang="en-US" sz="2800" dirty="0">
              <a:solidFill>
                <a:schemeClr val="bg1"/>
              </a:solidFill>
              <a:latin typeface="微软雅黑" panose="020B0503020204020204" pitchFamily="34" charset="-122"/>
              <a:ea typeface="微软雅黑" panose="020B0503020204020204" pitchFamily="34" charset="-122"/>
            </a:endParaRP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16386" name="Picture 2" descr="C:\Users\Administrator.USER-20190524AA\Desktop\888-333_副本.png"/>
          <p:cNvPicPr>
            <a:picLocks noChangeAspect="1" noChangeArrowheads="1"/>
          </p:cNvPicPr>
          <p:nvPr/>
        </p:nvPicPr>
        <p:blipFill>
          <a:blip r:embed="rId3" cstate="print"/>
          <a:srcRect/>
          <a:stretch>
            <a:fillRect/>
          </a:stretch>
        </p:blipFill>
        <p:spPr bwMode="auto">
          <a:xfrm>
            <a:off x="963613" y="686152"/>
            <a:ext cx="9941454" cy="6171848"/>
          </a:xfrm>
          <a:prstGeom prst="rect">
            <a:avLst/>
          </a:prstGeom>
          <a:noFill/>
        </p:spPr>
      </p:pic>
      <p:sp>
        <p:nvSpPr>
          <p:cNvPr id="5" name="矩形标注 1">
            <a:extLst>
              <a:ext uri="{FF2B5EF4-FFF2-40B4-BE49-F238E27FC236}">
                <a16:creationId xmlns:a16="http://schemas.microsoft.com/office/drawing/2014/main" id="{806EA64B-CEC6-4FA3-A25D-613D92FF8C99}"/>
              </a:ext>
            </a:extLst>
          </p:cNvPr>
          <p:cNvSpPr/>
          <p:nvPr/>
        </p:nvSpPr>
        <p:spPr bwMode="auto">
          <a:xfrm>
            <a:off x="11356622" y="1811866"/>
            <a:ext cx="835378" cy="1207911"/>
          </a:xfrm>
          <a:prstGeom prst="wedgeRectCallout">
            <a:avLst>
              <a:gd name="adj1" fmla="val -94563"/>
              <a:gd name="adj2" fmla="val 22199"/>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下载模板</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
        <p:nvSpPr>
          <p:cNvPr id="6" name="矩形标注 1">
            <a:extLst>
              <a:ext uri="{FF2B5EF4-FFF2-40B4-BE49-F238E27FC236}">
                <a16:creationId xmlns:a16="http://schemas.microsoft.com/office/drawing/2014/main" id="{806EA64B-CEC6-4FA3-A25D-613D92FF8C99}"/>
              </a:ext>
            </a:extLst>
          </p:cNvPr>
          <p:cNvSpPr/>
          <p:nvPr/>
        </p:nvSpPr>
        <p:spPr bwMode="auto">
          <a:xfrm>
            <a:off x="11356622" y="3450112"/>
            <a:ext cx="835378" cy="1207911"/>
          </a:xfrm>
          <a:prstGeom prst="wedgeRectCallout">
            <a:avLst>
              <a:gd name="adj1" fmla="val -94563"/>
              <a:gd name="adj2" fmla="val 22199"/>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材料上传</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
        <p:nvSpPr>
          <p:cNvPr id="7" name="矩形标注 1">
            <a:extLst>
              <a:ext uri="{FF2B5EF4-FFF2-40B4-BE49-F238E27FC236}">
                <a16:creationId xmlns:a16="http://schemas.microsoft.com/office/drawing/2014/main" id="{806EA64B-CEC6-4FA3-A25D-613D92FF8C99}"/>
              </a:ext>
            </a:extLst>
          </p:cNvPr>
          <p:cNvSpPr/>
          <p:nvPr/>
        </p:nvSpPr>
        <p:spPr bwMode="auto">
          <a:xfrm>
            <a:off x="0" y="1320800"/>
            <a:ext cx="835378" cy="1207911"/>
          </a:xfrm>
          <a:prstGeom prst="wedgeRectCallout">
            <a:avLst>
              <a:gd name="adj1" fmla="val 70165"/>
              <a:gd name="adj2" fmla="val 24790"/>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导入调整后的模板</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
        <p:nvSpPr>
          <p:cNvPr id="8" name="矩形标注 1">
            <a:extLst>
              <a:ext uri="{FF2B5EF4-FFF2-40B4-BE49-F238E27FC236}">
                <a16:creationId xmlns:a16="http://schemas.microsoft.com/office/drawing/2014/main" id="{806EA64B-CEC6-4FA3-A25D-613D92FF8C99}"/>
              </a:ext>
            </a:extLst>
          </p:cNvPr>
          <p:cNvSpPr/>
          <p:nvPr/>
        </p:nvSpPr>
        <p:spPr bwMode="auto">
          <a:xfrm>
            <a:off x="6367290" y="5650089"/>
            <a:ext cx="835378" cy="1207911"/>
          </a:xfrm>
          <a:prstGeom prst="wedgeRectCallout">
            <a:avLst>
              <a:gd name="adj1" fmla="val -94563"/>
              <a:gd name="adj2" fmla="val 22199"/>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确认提交</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1" y="72015"/>
            <a:ext cx="8736575" cy="1384995"/>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05</a:t>
            </a:r>
            <a:r>
              <a:rPr lang="zh-CN" altLang="en-US" sz="28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社 会 保 险 参 保 信 息 变 更 维 护</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工程建设项目人员登记维护</a:t>
            </a:r>
          </a:p>
          <a:p>
            <a:endParaRPr lang="zh-CN" altLang="en-US" sz="2800" dirty="0">
              <a:solidFill>
                <a:schemeClr val="bg1"/>
              </a:solidFill>
              <a:latin typeface="微软雅黑" panose="020B0503020204020204" pitchFamily="34" charset="-122"/>
              <a:ea typeface="微软雅黑" panose="020B0503020204020204" pitchFamily="34" charset="-122"/>
            </a:endParaRP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17410" name="Picture 2" descr="C:\Users\Administrator.USER-20190524AA\Desktop\888-555.PNG"/>
          <p:cNvPicPr>
            <a:picLocks noChangeAspect="1" noChangeArrowheads="1"/>
          </p:cNvPicPr>
          <p:nvPr/>
        </p:nvPicPr>
        <p:blipFill>
          <a:blip r:embed="rId3" cstate="print"/>
          <a:srcRect/>
          <a:stretch>
            <a:fillRect/>
          </a:stretch>
        </p:blipFill>
        <p:spPr bwMode="auto">
          <a:xfrm>
            <a:off x="-19050" y="1481138"/>
            <a:ext cx="12230100" cy="3895725"/>
          </a:xfrm>
          <a:prstGeom prst="rect">
            <a:avLst/>
          </a:prstGeom>
          <a:noFill/>
        </p:spPr>
      </p:pic>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1" y="72015"/>
            <a:ext cx="8736575" cy="1384995"/>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05</a:t>
            </a:r>
            <a:r>
              <a:rPr lang="zh-CN" altLang="en-US" sz="28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社 会 保 险 参 保 信 息 变 更 维 护</a:t>
            </a:r>
            <a:r>
              <a:rPr lang="en-US" altLang="zh-CN" sz="2000" dirty="0">
                <a:solidFill>
                  <a:schemeClr val="bg1"/>
                </a:solidFill>
                <a:latin typeface="微软雅黑" panose="020B0503020204020204" pitchFamily="34" charset="-122"/>
                <a:ea typeface="微软雅黑" panose="020B0503020204020204" pitchFamily="34" charset="-122"/>
              </a:rPr>
              <a:t>-</a:t>
            </a:r>
            <a:r>
              <a:rPr lang="zh-CN" altLang="en-US" sz="2000" dirty="0">
                <a:solidFill>
                  <a:schemeClr val="bg1"/>
                </a:solidFill>
                <a:latin typeface="微软雅黑" panose="020B0503020204020204" pitchFamily="34" charset="-122"/>
                <a:ea typeface="微软雅黑" panose="020B0503020204020204" pitchFamily="34" charset="-122"/>
              </a:rPr>
              <a:t>工程建设项目人员登记维护</a:t>
            </a:r>
          </a:p>
          <a:p>
            <a:endParaRPr lang="zh-CN" altLang="en-US" sz="2800" dirty="0">
              <a:solidFill>
                <a:schemeClr val="bg1"/>
              </a:solidFill>
              <a:latin typeface="微软雅黑" panose="020B0503020204020204" pitchFamily="34" charset="-122"/>
              <a:ea typeface="微软雅黑" panose="020B0503020204020204" pitchFamily="34" charset="-122"/>
            </a:endParaRP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18434" name="Picture 2" descr="C:\Users\Administrator.USER-20190524AA\Desktop\888-444_副本.png"/>
          <p:cNvPicPr>
            <a:picLocks noChangeAspect="1" noChangeArrowheads="1"/>
          </p:cNvPicPr>
          <p:nvPr/>
        </p:nvPicPr>
        <p:blipFill>
          <a:blip r:embed="rId3" cstate="print"/>
          <a:srcRect/>
          <a:stretch>
            <a:fillRect/>
          </a:stretch>
        </p:blipFill>
        <p:spPr bwMode="auto">
          <a:xfrm>
            <a:off x="173391" y="1670757"/>
            <a:ext cx="11766935" cy="3951110"/>
          </a:xfrm>
          <a:prstGeom prst="rect">
            <a:avLst/>
          </a:prstGeom>
          <a:noFill/>
        </p:spPr>
      </p:pic>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1" y="72015"/>
            <a:ext cx="8736575" cy="1384995"/>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06</a:t>
            </a:r>
            <a:r>
              <a:rPr lang="zh-CN" altLang="en-US" sz="2800" dirty="0">
                <a:solidFill>
                  <a:schemeClr val="bg1"/>
                </a:solidFill>
                <a:latin typeface="微软雅黑" panose="020B0503020204020204" pitchFamily="34" charset="-122"/>
                <a:ea typeface="微软雅黑" panose="020B0503020204020204" pitchFamily="34" charset="-122"/>
              </a:rPr>
              <a:t>、劳务派遣用工调转</a:t>
            </a:r>
            <a:endParaRPr lang="zh-CN" altLang="en-US" sz="2000" dirty="0">
              <a:solidFill>
                <a:schemeClr val="bg1"/>
              </a:solidFill>
              <a:latin typeface="微软雅黑" panose="020B0503020204020204" pitchFamily="34" charset="-122"/>
              <a:ea typeface="微软雅黑" panose="020B0503020204020204" pitchFamily="34" charset="-122"/>
            </a:endParaRPr>
          </a:p>
          <a:p>
            <a:endParaRPr lang="zh-CN" altLang="en-US" sz="2800" dirty="0">
              <a:solidFill>
                <a:schemeClr val="bg1"/>
              </a:solidFill>
              <a:latin typeface="微软雅黑" panose="020B0503020204020204" pitchFamily="34" charset="-122"/>
              <a:ea typeface="微软雅黑" panose="020B0503020204020204" pitchFamily="34" charset="-122"/>
            </a:endParaRP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19458" name="Picture 2" descr="C:\Users\Administrator.USER-20190524AA\Desktop\99-11_副本.png"/>
          <p:cNvPicPr>
            <a:picLocks noChangeAspect="1" noChangeArrowheads="1"/>
          </p:cNvPicPr>
          <p:nvPr/>
        </p:nvPicPr>
        <p:blipFill>
          <a:blip r:embed="rId3" cstate="print"/>
          <a:srcRect/>
          <a:stretch>
            <a:fillRect/>
          </a:stretch>
        </p:blipFill>
        <p:spPr bwMode="auto">
          <a:xfrm>
            <a:off x="-1" y="1359957"/>
            <a:ext cx="12203533" cy="1417109"/>
          </a:xfrm>
          <a:prstGeom prst="rect">
            <a:avLst/>
          </a:prstGeom>
          <a:noFill/>
        </p:spPr>
      </p:pic>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1" y="72015"/>
            <a:ext cx="8736575" cy="1384995"/>
          </a:xfrm>
          <a:prstGeom prst="rect">
            <a:avLst/>
          </a:prstGeom>
          <a:noFill/>
        </p:spPr>
        <p:txBody>
          <a:bodyPr wrap="square" rtlCol="0">
            <a:spAutoFit/>
          </a:bodyPr>
          <a:lstStyle/>
          <a:p>
            <a:r>
              <a:rPr lang="en-US" altLang="zh-CN" sz="2800" dirty="0">
                <a:solidFill>
                  <a:schemeClr val="bg1"/>
                </a:solidFill>
                <a:latin typeface="微软雅黑" panose="020B0503020204020204" pitchFamily="34" charset="-122"/>
                <a:ea typeface="微软雅黑" panose="020B0503020204020204" pitchFamily="34" charset="-122"/>
              </a:rPr>
              <a:t>06</a:t>
            </a:r>
            <a:r>
              <a:rPr lang="zh-CN" altLang="en-US" sz="2800" dirty="0">
                <a:solidFill>
                  <a:schemeClr val="bg1"/>
                </a:solidFill>
                <a:latin typeface="微软雅黑" panose="020B0503020204020204" pitchFamily="34" charset="-122"/>
                <a:ea typeface="微软雅黑" panose="020B0503020204020204" pitchFamily="34" charset="-122"/>
              </a:rPr>
              <a:t>、劳务派遣用工调转</a:t>
            </a:r>
            <a:endParaRPr lang="zh-CN" altLang="en-US" sz="2000" dirty="0">
              <a:solidFill>
                <a:schemeClr val="bg1"/>
              </a:solidFill>
              <a:latin typeface="微软雅黑" panose="020B0503020204020204" pitchFamily="34" charset="-122"/>
              <a:ea typeface="微软雅黑" panose="020B0503020204020204" pitchFamily="34" charset="-122"/>
            </a:endParaRPr>
          </a:p>
          <a:p>
            <a:endParaRPr lang="zh-CN" altLang="en-US" sz="2800" dirty="0">
              <a:solidFill>
                <a:schemeClr val="bg1"/>
              </a:solidFill>
              <a:latin typeface="微软雅黑" panose="020B0503020204020204" pitchFamily="34" charset="-122"/>
              <a:ea typeface="微软雅黑" panose="020B0503020204020204" pitchFamily="34" charset="-122"/>
            </a:endParaRP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20482" name="Picture 2" descr="C:\Users\Administrator.USER-20190524AA\Desktop\10--111_副本.png"/>
          <p:cNvPicPr>
            <a:picLocks noChangeAspect="1" noChangeArrowheads="1"/>
          </p:cNvPicPr>
          <p:nvPr/>
        </p:nvPicPr>
        <p:blipFill>
          <a:blip r:embed="rId3" cstate="print"/>
          <a:srcRect/>
          <a:stretch>
            <a:fillRect/>
          </a:stretch>
        </p:blipFill>
        <p:spPr bwMode="auto">
          <a:xfrm>
            <a:off x="0" y="769937"/>
            <a:ext cx="10773263" cy="5924373"/>
          </a:xfrm>
          <a:prstGeom prst="rect">
            <a:avLst/>
          </a:prstGeom>
          <a:noFill/>
        </p:spPr>
      </p:pic>
      <p:sp>
        <p:nvSpPr>
          <p:cNvPr id="5" name="矩形标注 1">
            <a:extLst>
              <a:ext uri="{FF2B5EF4-FFF2-40B4-BE49-F238E27FC236}">
                <a16:creationId xmlns:a16="http://schemas.microsoft.com/office/drawing/2014/main" id="{806EA64B-CEC6-4FA3-A25D-613D92FF8C99}"/>
              </a:ext>
            </a:extLst>
          </p:cNvPr>
          <p:cNvSpPr/>
          <p:nvPr/>
        </p:nvSpPr>
        <p:spPr bwMode="auto">
          <a:xfrm>
            <a:off x="11198577" y="773287"/>
            <a:ext cx="993423" cy="2286001"/>
          </a:xfrm>
          <a:prstGeom prst="wedgeRectCallout">
            <a:avLst>
              <a:gd name="adj1" fmla="val -103654"/>
              <a:gd name="adj2" fmla="val 7345"/>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通过个人编号或原用工单位编号定位需要调整人员</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
        <p:nvSpPr>
          <p:cNvPr id="6" name="矩形标注 1">
            <a:extLst>
              <a:ext uri="{FF2B5EF4-FFF2-40B4-BE49-F238E27FC236}">
                <a16:creationId xmlns:a16="http://schemas.microsoft.com/office/drawing/2014/main" id="{806EA64B-CEC6-4FA3-A25D-613D92FF8C99}"/>
              </a:ext>
            </a:extLst>
          </p:cNvPr>
          <p:cNvSpPr/>
          <p:nvPr/>
        </p:nvSpPr>
        <p:spPr bwMode="auto">
          <a:xfrm>
            <a:off x="3714045" y="3544711"/>
            <a:ext cx="1027289" cy="1213555"/>
          </a:xfrm>
          <a:prstGeom prst="wedgeRectCallout">
            <a:avLst>
              <a:gd name="adj1" fmla="val -16690"/>
              <a:gd name="adj2" fmla="val 102186"/>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维护录入新用工单位编号</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
        <p:nvSpPr>
          <p:cNvPr id="7" name="矩形标注 1">
            <a:extLst>
              <a:ext uri="{FF2B5EF4-FFF2-40B4-BE49-F238E27FC236}">
                <a16:creationId xmlns:a16="http://schemas.microsoft.com/office/drawing/2014/main" id="{806EA64B-CEC6-4FA3-A25D-613D92FF8C99}"/>
              </a:ext>
            </a:extLst>
          </p:cNvPr>
          <p:cNvSpPr/>
          <p:nvPr/>
        </p:nvSpPr>
        <p:spPr bwMode="auto">
          <a:xfrm>
            <a:off x="8048978" y="5650089"/>
            <a:ext cx="835378" cy="1207911"/>
          </a:xfrm>
          <a:prstGeom prst="wedgeRectCallout">
            <a:avLst>
              <a:gd name="adj1" fmla="val -326996"/>
              <a:gd name="adj2" fmla="val 22199"/>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确认提交</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1"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up)">
                                      <p:cBhvr>
                                        <p:cTn id="10" dur="500"/>
                                        <p:tgtEl>
                                          <p:spTgt spid="6"/>
                                        </p:tgtEl>
                                      </p:cBhvr>
                                    </p:animEffect>
                                  </p:childTnLst>
                                </p:cTn>
                              </p:par>
                              <p:par>
                                <p:cTn id="11" presetID="22" presetClass="entr" presetSubtype="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2" y="72015"/>
            <a:ext cx="6357674" cy="954107"/>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二、单位使用前准备事项</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638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文本框 21"/>
          <p:cNvSpPr txBox="1"/>
          <p:nvPr/>
        </p:nvSpPr>
        <p:spPr>
          <a:xfrm>
            <a:off x="142138" y="1332089"/>
            <a:ext cx="11022574" cy="4401205"/>
          </a:xfrm>
          <a:prstGeom prst="rect">
            <a:avLst/>
          </a:prstGeom>
          <a:noFill/>
        </p:spPr>
        <p:txBody>
          <a:bodyPr wrap="square" rtlCol="0">
            <a:spAutoFit/>
          </a:bodyPr>
          <a:lstStyle/>
          <a:p>
            <a:endParaRPr lang="en-US" altLang="zh-CN" sz="2800" dirty="0"/>
          </a:p>
          <a:p>
            <a:endParaRPr lang="en-US" altLang="zh-CN" sz="2800" dirty="0"/>
          </a:p>
          <a:p>
            <a:r>
              <a:rPr lang="zh-CN" altLang="en-US" sz="2400" dirty="0">
                <a:solidFill>
                  <a:srgbClr val="FF0000"/>
                </a:solidFill>
              </a:rPr>
              <a:t>事项一</a:t>
            </a:r>
            <a:r>
              <a:rPr lang="zh-CN" altLang="en-US" sz="2400" dirty="0"/>
              <a:t>、建议使用谷歌浏览器。</a:t>
            </a:r>
            <a:endParaRPr lang="en-US" altLang="zh-CN" sz="2400" dirty="0"/>
          </a:p>
          <a:p>
            <a:endParaRPr lang="en-US" altLang="zh-CN" sz="2400" dirty="0"/>
          </a:p>
          <a:p>
            <a:r>
              <a:rPr lang="zh-CN" altLang="en-US" sz="2400" dirty="0">
                <a:solidFill>
                  <a:srgbClr val="FF0000"/>
                </a:solidFill>
              </a:rPr>
              <a:t>事项二、</a:t>
            </a:r>
            <a:r>
              <a:rPr lang="zh-CN" altLang="en-US" sz="2400" dirty="0"/>
              <a:t>确认文件编辑功能请使用</a:t>
            </a:r>
            <a:r>
              <a:rPr lang="en-US" sz="2400" dirty="0"/>
              <a:t>office2007</a:t>
            </a:r>
            <a:r>
              <a:rPr lang="zh-CN" altLang="en-US" sz="2400" dirty="0"/>
              <a:t>以上版本或者</a:t>
            </a:r>
            <a:r>
              <a:rPr lang="en-US" sz="2400" dirty="0"/>
              <a:t>WPS</a:t>
            </a:r>
            <a:r>
              <a:rPr lang="zh-CN" altLang="en-US" sz="2400" dirty="0"/>
              <a:t>。</a:t>
            </a:r>
            <a:endParaRPr lang="en-US" altLang="zh-CN" sz="2400" dirty="0"/>
          </a:p>
          <a:p>
            <a:endParaRPr lang="en-US" altLang="zh-CN" sz="2400" dirty="0"/>
          </a:p>
          <a:p>
            <a:r>
              <a:rPr lang="zh-CN" altLang="en-US" sz="2400" dirty="0">
                <a:solidFill>
                  <a:srgbClr val="FF0000"/>
                </a:solidFill>
              </a:rPr>
              <a:t>事项三</a:t>
            </a:r>
            <a:r>
              <a:rPr lang="zh-CN" altLang="en-US" sz="2400" dirty="0"/>
              <a:t>、确认省人社网上服务大厅网址：</a:t>
            </a:r>
            <a:r>
              <a:rPr lang="en-US" sz="2400" u="sng" dirty="0">
                <a:hlinkClick r:id="rId3"/>
              </a:rPr>
              <a:t>http://rs.jshrss.jiangsu.gov.cn/</a:t>
            </a:r>
            <a:endParaRPr lang="en-US" sz="2400" u="sng" dirty="0"/>
          </a:p>
          <a:p>
            <a:endParaRPr lang="en-US" sz="2400" u="sng" dirty="0"/>
          </a:p>
          <a:p>
            <a:r>
              <a:rPr lang="zh-CN" altLang="en-US" sz="2400" dirty="0">
                <a:solidFill>
                  <a:srgbClr val="FF0000"/>
                </a:solidFill>
              </a:rPr>
              <a:t>事项四、</a:t>
            </a:r>
            <a:r>
              <a:rPr lang="zh-CN" altLang="en-US" sz="2400" dirty="0"/>
              <a:t>确认参保单位已完成网上服务大厅实名注册</a:t>
            </a:r>
          </a:p>
          <a:p>
            <a:endParaRPr lang="zh-CN" altLang="en-US" sz="2800" dirty="0"/>
          </a:p>
          <a:p>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02"/>
          <p:cNvGrpSpPr/>
          <p:nvPr/>
        </p:nvGrpSpPr>
        <p:grpSpPr>
          <a:xfrm>
            <a:off x="639423" y="4425225"/>
            <a:ext cx="10970687" cy="1485945"/>
            <a:chOff x="6102748" y="1607214"/>
            <a:chExt cx="4120738" cy="558141"/>
          </a:xfrm>
        </p:grpSpPr>
        <p:sp>
          <p:nvSpPr>
            <p:cNvPr id="104" name="椭圆 103"/>
            <p:cNvSpPr/>
            <p:nvPr/>
          </p:nvSpPr>
          <p:spPr>
            <a:xfrm>
              <a:off x="6222670" y="1654117"/>
              <a:ext cx="487488" cy="487488"/>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solidFill>
                  <a:srgbClr val="203D3D"/>
                </a:solidFill>
                <a:latin typeface="微软雅黑" panose="020B0503020204020204" pitchFamily="34" charset="-122"/>
                <a:ea typeface="微软雅黑" panose="020B0503020204020204" pitchFamily="34" charset="-122"/>
              </a:endParaRPr>
            </a:p>
          </p:txBody>
        </p:sp>
        <p:sp>
          <p:nvSpPr>
            <p:cNvPr id="105" name="圆角矩形 104"/>
            <p:cNvSpPr/>
            <p:nvPr/>
          </p:nvSpPr>
          <p:spPr>
            <a:xfrm>
              <a:off x="6102748" y="1607214"/>
              <a:ext cx="4120738" cy="558141"/>
            </a:xfrm>
            <a:prstGeom prst="roundRect">
              <a:avLst/>
            </a:prstGeom>
            <a:noFill/>
            <a:ln>
              <a:solidFill>
                <a:srgbClr val="203D3D"/>
              </a:solidFill>
            </a:ln>
            <a:effectLst>
              <a:outerShdw blurRad="76200" dir="18900000" sy="23000" kx="-1200000" algn="bl" rotWithShape="0">
                <a:prstClr val="black">
                  <a:alpha val="2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03D3D"/>
                </a:solidFill>
                <a:latin typeface="微软雅黑" panose="020B0503020204020204" pitchFamily="34" charset="-122"/>
                <a:ea typeface="微软雅黑" panose="020B0503020204020204" pitchFamily="34" charset="-122"/>
              </a:endParaRPr>
            </a:p>
          </p:txBody>
        </p:sp>
        <p:sp>
          <p:nvSpPr>
            <p:cNvPr id="107" name="矩形 106"/>
            <p:cNvSpPr/>
            <p:nvPr/>
          </p:nvSpPr>
          <p:spPr>
            <a:xfrm>
              <a:off x="8274126" y="1753783"/>
              <a:ext cx="1418089" cy="265892"/>
            </a:xfrm>
            <a:prstGeom prst="rect">
              <a:avLst/>
            </a:prstGeom>
          </p:spPr>
          <p:txBody>
            <a:bodyPr wrap="none">
              <a:spAutoFit/>
            </a:bodyPr>
            <a:lstStyle/>
            <a:p>
              <a:pPr algn="ctr"/>
              <a:r>
                <a:rPr lang="zh-CN" altLang="en-US" sz="4000" b="1" kern="0" dirty="0">
                  <a:solidFill>
                    <a:schemeClr val="accent5"/>
                  </a:solidFill>
                  <a:latin typeface="微软雅黑" panose="020B0503020204020204" pitchFamily="34" charset="-122"/>
                  <a:ea typeface="微软雅黑" panose="020B0503020204020204" pitchFamily="34" charset="-122"/>
                </a:rPr>
                <a:t>常见的问题处理</a:t>
              </a:r>
            </a:p>
          </p:txBody>
        </p:sp>
      </p:grpSp>
      <p:sp>
        <p:nvSpPr>
          <p:cNvPr id="117" name="矩形 116"/>
          <p:cNvSpPr/>
          <p:nvPr/>
        </p:nvSpPr>
        <p:spPr>
          <a:xfrm>
            <a:off x="1167430" y="4812268"/>
            <a:ext cx="880370" cy="769441"/>
          </a:xfrm>
          <a:prstGeom prst="rect">
            <a:avLst/>
          </a:prstGeom>
        </p:spPr>
        <p:txBody>
          <a:bodyPr wrap="none">
            <a:spAutoFit/>
          </a:bodyPr>
          <a:lstStyle/>
          <a:p>
            <a:pPr algn="ctr"/>
            <a:r>
              <a:rPr lang="en-US" altLang="zh-CN" sz="44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06</a:t>
            </a:r>
            <a:endParaRPr lang="zh-CN" altLang="en-US" sz="44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2" name="矩形 31"/>
          <p:cNvSpPr/>
          <p:nvPr/>
        </p:nvSpPr>
        <p:spPr>
          <a:xfrm>
            <a:off x="2715572" y="5140054"/>
            <a:ext cx="2885726" cy="707886"/>
          </a:xfrm>
          <a:prstGeom prst="rect">
            <a:avLst/>
          </a:prstGeom>
        </p:spPr>
        <p:txBody>
          <a:bodyPr wrap="none">
            <a:spAutoFit/>
          </a:bodyPr>
          <a:lstStyle/>
          <a:p>
            <a:pPr algn="ctr"/>
            <a:r>
              <a:rPr lang="en-US" altLang="zh-CN" sz="4000" b="1" kern="0" dirty="0">
                <a:solidFill>
                  <a:schemeClr val="accent1"/>
                </a:solidFill>
                <a:latin typeface="微软雅黑" panose="020B0503020204020204" pitchFamily="34" charset="-122"/>
                <a:ea typeface="微软雅黑" panose="020B0503020204020204" pitchFamily="34" charset="-122"/>
              </a:rPr>
              <a:t>PART ONE</a:t>
            </a:r>
          </a:p>
        </p:txBody>
      </p:sp>
      <p:sp>
        <p:nvSpPr>
          <p:cNvPr id="3" name="文本框 2"/>
          <p:cNvSpPr txBox="1"/>
          <p:nvPr/>
        </p:nvSpPr>
        <p:spPr>
          <a:xfrm>
            <a:off x="467512" y="2915080"/>
            <a:ext cx="5543128"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点击插入文档标题</a:t>
            </a:r>
          </a:p>
        </p:txBody>
      </p:sp>
    </p:spTree>
    <p:extLst>
      <p:ext uri="{BB962C8B-B14F-4D97-AF65-F5344CB8AC3E}">
        <p14:creationId xmlns:p14="http://schemas.microsoft.com/office/powerpoint/2010/main" val="170971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1" y="72017"/>
            <a:ext cx="6422351" cy="954107"/>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六、常见的问题处理</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638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文本框 21"/>
          <p:cNvSpPr txBox="1"/>
          <p:nvPr/>
        </p:nvSpPr>
        <p:spPr>
          <a:xfrm>
            <a:off x="142138" y="1332089"/>
            <a:ext cx="11022574" cy="1815882"/>
          </a:xfrm>
          <a:prstGeom prst="rect">
            <a:avLst/>
          </a:prstGeom>
          <a:noFill/>
        </p:spPr>
        <p:txBody>
          <a:bodyPr wrap="square" rtlCol="0">
            <a:spAutoFit/>
          </a:bodyPr>
          <a:lstStyle/>
          <a:p>
            <a:endParaRPr lang="en-US" altLang="zh-CN" sz="2800" dirty="0"/>
          </a:p>
          <a:p>
            <a:endParaRPr lang="en-US" altLang="zh-CN" sz="2800" dirty="0"/>
          </a:p>
          <a:p>
            <a:endParaRPr lang="zh-CN" altLang="en-US" sz="2800" dirty="0"/>
          </a:p>
          <a:p>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5" name="文本框 21"/>
          <p:cNvSpPr txBox="1"/>
          <p:nvPr/>
        </p:nvSpPr>
        <p:spPr>
          <a:xfrm>
            <a:off x="0" y="666046"/>
            <a:ext cx="12022667" cy="6924973"/>
          </a:xfrm>
          <a:prstGeom prst="rect">
            <a:avLst/>
          </a:prstGeom>
          <a:noFill/>
        </p:spPr>
        <p:txBody>
          <a:bodyPr wrap="square" rtlCol="0">
            <a:spAutoFit/>
          </a:bodyPr>
          <a:lstStyle/>
          <a:p>
            <a:endParaRPr lang="en-US" altLang="zh-CN" sz="2800" dirty="0">
              <a:solidFill>
                <a:srgbClr val="FF0000"/>
              </a:solidFill>
            </a:endParaRPr>
          </a:p>
          <a:p>
            <a:r>
              <a:rPr lang="zh-CN" altLang="en-US" sz="2400" dirty="0">
                <a:solidFill>
                  <a:srgbClr val="FF0000"/>
                </a:solidFill>
              </a:rPr>
              <a:t>问题一、单位存在多个经办人员，如果设置账号？</a:t>
            </a:r>
            <a:endParaRPr lang="en-US" altLang="zh-CN" sz="2400" dirty="0">
              <a:solidFill>
                <a:srgbClr val="FF0000"/>
              </a:solidFill>
            </a:endParaRPr>
          </a:p>
          <a:p>
            <a:endParaRPr lang="en-US" altLang="zh-CN" sz="2400" dirty="0">
              <a:solidFill>
                <a:srgbClr val="FF0000"/>
              </a:solidFill>
            </a:endParaRPr>
          </a:p>
          <a:p>
            <a:r>
              <a:rPr lang="zh-CN" altLang="en-US" sz="2400" dirty="0"/>
              <a:t>          单位用户分为法人、单位管理员、单位经办人员三个级别，法人、单位管理员、单位经办人必须是实名认证用户。 单位法人可增加、减少单位管理员，管理员默认具有单位所有实现权限；单位法人可增加、减少单位经办人，并可以为经办人员授权事项权限范围；单位管理员可增加、减少单位经办人，并可为经办人按事项权限范围授权。</a:t>
            </a:r>
          </a:p>
          <a:p>
            <a:r>
              <a:rPr lang="zh-CN" altLang="en-US" sz="2400" dirty="0"/>
              <a:t>（</a:t>
            </a:r>
            <a:r>
              <a:rPr lang="en-US" sz="2400" dirty="0"/>
              <a:t>1</a:t>
            </a:r>
            <a:r>
              <a:rPr lang="zh-CN" altLang="en-US" sz="2400" dirty="0"/>
              <a:t>）单位法人或管理员登录网办大厅后，鼠标移至单位名称下，点击“单位中心”。</a:t>
            </a:r>
          </a:p>
          <a:p>
            <a:r>
              <a:rPr lang="zh-CN" altLang="en-US" sz="2400" dirty="0"/>
              <a:t>（</a:t>
            </a:r>
            <a:r>
              <a:rPr lang="en-US" sz="2400" dirty="0"/>
              <a:t>2</a:t>
            </a:r>
            <a:r>
              <a:rPr lang="zh-CN" altLang="en-US" sz="2400" dirty="0"/>
              <a:t>）点击“经办人管理”，开通授权，首先阅读授权注意事项，点击“同意开通”。</a:t>
            </a:r>
          </a:p>
          <a:p>
            <a:r>
              <a:rPr lang="zh-CN" altLang="en-US" sz="2400" dirty="0"/>
              <a:t>（</a:t>
            </a:r>
            <a:r>
              <a:rPr lang="en-US" sz="2400" dirty="0"/>
              <a:t>3</a:t>
            </a:r>
            <a:r>
              <a:rPr lang="zh-CN" altLang="en-US" sz="2400" dirty="0"/>
              <a:t>）分类显示账号授权管理，分为法定代表人、管理员、经办人。</a:t>
            </a:r>
          </a:p>
          <a:p>
            <a:r>
              <a:rPr lang="zh-CN" altLang="en-US" sz="2400" dirty="0"/>
              <a:t>（</a:t>
            </a:r>
            <a:r>
              <a:rPr lang="en-US" sz="2400" dirty="0"/>
              <a:t>4</a:t>
            </a:r>
            <a:r>
              <a:rPr lang="zh-CN" altLang="en-US" sz="2400" dirty="0"/>
              <a:t>）在已授权管理中点击“开通授权”按钮，填写授权所需信息，提交完成授权。</a:t>
            </a:r>
          </a:p>
          <a:p>
            <a:r>
              <a:rPr lang="zh-CN" altLang="en-US" sz="2400" dirty="0"/>
              <a:t>（</a:t>
            </a:r>
            <a:r>
              <a:rPr lang="en-US" sz="2400" dirty="0"/>
              <a:t>5</a:t>
            </a:r>
            <a:r>
              <a:rPr lang="zh-CN" altLang="en-US" sz="2400" dirty="0"/>
              <a:t>）授权成功后，管理员或者经办人需要到“江苏智慧人社</a:t>
            </a:r>
            <a:r>
              <a:rPr lang="en-US" sz="2400" dirty="0"/>
              <a:t>APP</a:t>
            </a:r>
            <a:r>
              <a:rPr lang="zh-CN" altLang="en-US" sz="2400" dirty="0"/>
              <a:t>”，“企业服务”中进行人脸识别身份验证，并且设置登录密码。完成设置后即可在网办大厅进行单位登录，身份信息和密码填写所授权的管理员或者经办人的。</a:t>
            </a:r>
          </a:p>
          <a:p>
            <a:endParaRPr lang="en-US" altLang="zh-CN" sz="2400" dirty="0"/>
          </a:p>
          <a:p>
            <a:endParaRPr lang="en-US" altLang="zh-CN" sz="2400" dirty="0"/>
          </a:p>
          <a:p>
            <a:endParaRPr lang="zh-CN" altLang="en-US" sz="2800" dirty="0"/>
          </a:p>
          <a:p>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1" y="72017"/>
            <a:ext cx="6422351" cy="954107"/>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六、常见的问题处理</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638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文本框 21"/>
          <p:cNvSpPr txBox="1"/>
          <p:nvPr/>
        </p:nvSpPr>
        <p:spPr>
          <a:xfrm>
            <a:off x="142138" y="1332089"/>
            <a:ext cx="11022574" cy="1815882"/>
          </a:xfrm>
          <a:prstGeom prst="rect">
            <a:avLst/>
          </a:prstGeom>
          <a:noFill/>
        </p:spPr>
        <p:txBody>
          <a:bodyPr wrap="square" rtlCol="0">
            <a:spAutoFit/>
          </a:bodyPr>
          <a:lstStyle/>
          <a:p>
            <a:endParaRPr lang="en-US" altLang="zh-CN" sz="2800" dirty="0"/>
          </a:p>
          <a:p>
            <a:endParaRPr lang="en-US" altLang="zh-CN" sz="2800" dirty="0"/>
          </a:p>
          <a:p>
            <a:endParaRPr lang="zh-CN" altLang="en-US" sz="2800" dirty="0"/>
          </a:p>
          <a:p>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5" name="文本框 21"/>
          <p:cNvSpPr txBox="1"/>
          <p:nvPr/>
        </p:nvSpPr>
        <p:spPr>
          <a:xfrm>
            <a:off x="0" y="666046"/>
            <a:ext cx="12022667" cy="6555641"/>
          </a:xfrm>
          <a:prstGeom prst="rect">
            <a:avLst/>
          </a:prstGeom>
          <a:noFill/>
        </p:spPr>
        <p:txBody>
          <a:bodyPr wrap="square" rtlCol="0">
            <a:spAutoFit/>
          </a:bodyPr>
          <a:lstStyle/>
          <a:p>
            <a:endParaRPr lang="en-US" altLang="zh-CN" sz="2800" dirty="0">
              <a:solidFill>
                <a:srgbClr val="FF0000"/>
              </a:solidFill>
            </a:endParaRPr>
          </a:p>
          <a:p>
            <a:r>
              <a:rPr lang="zh-CN" altLang="en-US" sz="2400" dirty="0">
                <a:solidFill>
                  <a:srgbClr val="FF0000"/>
                </a:solidFill>
              </a:rPr>
              <a:t>问题一、单位注册账号密码忘记了如何处理？</a:t>
            </a:r>
            <a:endParaRPr lang="en-US" altLang="zh-CN" sz="2400" dirty="0">
              <a:solidFill>
                <a:srgbClr val="FF0000"/>
              </a:solidFill>
            </a:endParaRPr>
          </a:p>
          <a:p>
            <a:endParaRPr lang="en-US" altLang="zh-CN" sz="2400" dirty="0">
              <a:solidFill>
                <a:srgbClr val="FF0000"/>
              </a:solidFill>
            </a:endParaRPr>
          </a:p>
          <a:p>
            <a:r>
              <a:rPr lang="zh-CN" altLang="en-US" sz="2400" dirty="0"/>
              <a:t>方法一：（</a:t>
            </a:r>
            <a:r>
              <a:rPr lang="en-US" sz="2400" dirty="0"/>
              <a:t>1</a:t>
            </a:r>
            <a:r>
              <a:rPr lang="zh-CN" altLang="en-US" sz="2400" dirty="0"/>
              <a:t>）在单位账号密码登录页面中点击“忘记密码？”链接。</a:t>
            </a:r>
          </a:p>
          <a:p>
            <a:r>
              <a:rPr lang="zh-CN" altLang="en-US" sz="2400" dirty="0"/>
              <a:t>                  （</a:t>
            </a:r>
            <a:r>
              <a:rPr lang="en-US" sz="2400" dirty="0"/>
              <a:t>2</a:t>
            </a:r>
            <a:r>
              <a:rPr lang="zh-CN" altLang="en-US" sz="2400" dirty="0"/>
              <a:t>）首先填写账号信息，包含统一社会信用代码、法定代表人证件类型、法定             代表人证件号码、法定代表人姓名。点击下一步，出现拖动下方滑块完成拼图的验证，正确完成后跳转到人脸识别页面。</a:t>
            </a:r>
          </a:p>
          <a:p>
            <a:r>
              <a:rPr lang="zh-CN" altLang="en-US" sz="2400" dirty="0"/>
              <a:t>                   （</a:t>
            </a:r>
            <a:r>
              <a:rPr lang="en-US" sz="2400" dirty="0"/>
              <a:t>3</a:t>
            </a:r>
            <a:r>
              <a:rPr lang="zh-CN" altLang="en-US" sz="2400" dirty="0"/>
              <a:t>）人脸识别，通过引导刷脸识别法定代表人。使用支付宝</a:t>
            </a:r>
            <a:r>
              <a:rPr lang="en-US" sz="2400" dirty="0"/>
              <a:t>APP</a:t>
            </a:r>
            <a:r>
              <a:rPr lang="zh-CN" altLang="en-US" sz="2400" dirty="0"/>
              <a:t>人脸识别或通过短信验证码进行认证。认证通过后跳转到设置新密码页面。设置新密码，设置新密码，确认密码，密码校验成功则跳转到完成修改页面。</a:t>
            </a:r>
          </a:p>
          <a:p>
            <a:r>
              <a:rPr lang="zh-CN" altLang="en-US" sz="2400" dirty="0"/>
              <a:t>                   （</a:t>
            </a:r>
            <a:r>
              <a:rPr lang="en-US" sz="2400" dirty="0"/>
              <a:t>4</a:t>
            </a:r>
            <a:r>
              <a:rPr lang="zh-CN" altLang="en-US" sz="2400" dirty="0"/>
              <a:t>）完成修改，提示密码设置完成。</a:t>
            </a:r>
            <a:endParaRPr lang="en-US" altLang="zh-CN" sz="2400" dirty="0"/>
          </a:p>
          <a:p>
            <a:endParaRPr lang="en-US" altLang="zh-CN" sz="2400" dirty="0"/>
          </a:p>
          <a:p>
            <a:r>
              <a:rPr lang="zh-CN" altLang="en-US" sz="2400" dirty="0"/>
              <a:t>方法二：  登录江苏智慧人社</a:t>
            </a:r>
            <a:r>
              <a:rPr lang="en-US" altLang="zh-CN" sz="2400" dirty="0"/>
              <a:t>APP,</a:t>
            </a:r>
            <a:r>
              <a:rPr lang="zh-CN" altLang="en-US" sz="2400" dirty="0"/>
              <a:t>通过企业服务中完成密码修改。</a:t>
            </a:r>
          </a:p>
          <a:p>
            <a:endParaRPr lang="en-US" altLang="zh-CN" sz="2400" dirty="0"/>
          </a:p>
          <a:p>
            <a:endParaRPr lang="en-US" altLang="zh-CN" sz="2400" dirty="0"/>
          </a:p>
          <a:p>
            <a:endParaRPr lang="zh-CN" altLang="en-US" sz="2800" dirty="0"/>
          </a:p>
          <a:p>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1" y="72017"/>
            <a:ext cx="6422351" cy="954107"/>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六、常见的问题处理</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638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文本框 21"/>
          <p:cNvSpPr txBox="1"/>
          <p:nvPr/>
        </p:nvSpPr>
        <p:spPr>
          <a:xfrm>
            <a:off x="142138" y="1332089"/>
            <a:ext cx="11022574" cy="1815882"/>
          </a:xfrm>
          <a:prstGeom prst="rect">
            <a:avLst/>
          </a:prstGeom>
          <a:noFill/>
        </p:spPr>
        <p:txBody>
          <a:bodyPr wrap="square" rtlCol="0">
            <a:spAutoFit/>
          </a:bodyPr>
          <a:lstStyle/>
          <a:p>
            <a:endParaRPr lang="en-US" altLang="zh-CN" sz="2800" dirty="0"/>
          </a:p>
          <a:p>
            <a:endParaRPr lang="en-US" altLang="zh-CN" sz="2800" dirty="0"/>
          </a:p>
          <a:p>
            <a:endParaRPr lang="zh-CN" altLang="en-US" sz="2800" dirty="0"/>
          </a:p>
          <a:p>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5" name="文本框 21"/>
          <p:cNvSpPr txBox="1"/>
          <p:nvPr/>
        </p:nvSpPr>
        <p:spPr>
          <a:xfrm>
            <a:off x="0" y="666046"/>
            <a:ext cx="12022667" cy="8032968"/>
          </a:xfrm>
          <a:prstGeom prst="rect">
            <a:avLst/>
          </a:prstGeom>
          <a:noFill/>
        </p:spPr>
        <p:txBody>
          <a:bodyPr wrap="square" rtlCol="0">
            <a:spAutoFit/>
          </a:bodyPr>
          <a:lstStyle/>
          <a:p>
            <a:endParaRPr lang="en-US" altLang="zh-CN" sz="2800" dirty="0">
              <a:solidFill>
                <a:srgbClr val="FF0000"/>
              </a:solidFill>
            </a:endParaRPr>
          </a:p>
          <a:p>
            <a:r>
              <a:rPr lang="zh-CN" altLang="en-US" sz="2400" dirty="0">
                <a:solidFill>
                  <a:srgbClr val="FF0000"/>
                </a:solidFill>
              </a:rPr>
              <a:t>问题三、单位人员增减变工中各类错误报错提示如何处理？</a:t>
            </a:r>
            <a:endParaRPr lang="en-US" altLang="zh-CN" sz="2400" dirty="0">
              <a:solidFill>
                <a:srgbClr val="FF0000"/>
              </a:solidFill>
            </a:endParaRPr>
          </a:p>
          <a:p>
            <a:endParaRPr lang="en-US" altLang="zh-CN" sz="2400" dirty="0"/>
          </a:p>
          <a:p>
            <a:r>
              <a:rPr lang="zh-CN" altLang="en-US" sz="2400" dirty="0"/>
              <a:t>（</a:t>
            </a:r>
            <a:r>
              <a:rPr lang="en-US" sz="2400" dirty="0"/>
              <a:t>1</a:t>
            </a:r>
            <a:r>
              <a:rPr lang="zh-CN" altLang="en-US" sz="2400" dirty="0"/>
              <a:t>）报错内容：未获取到人员基本信息。</a:t>
            </a:r>
          </a:p>
          <a:p>
            <a:r>
              <a:rPr lang="zh-CN" altLang="en-US" sz="2400" dirty="0"/>
              <a:t>           单位做用工增员前，要确保该人员我市存在基础信息，若无，此时需要在“单位办事”</a:t>
            </a:r>
            <a:r>
              <a:rPr lang="en-US" altLang="zh-CN" sz="2400" dirty="0"/>
              <a:t>—“</a:t>
            </a:r>
            <a:r>
              <a:rPr lang="zh-CN" altLang="en-US" sz="2400" dirty="0"/>
              <a:t>社会保险”</a:t>
            </a:r>
            <a:r>
              <a:rPr lang="en-US" altLang="zh-CN" sz="2400" dirty="0"/>
              <a:t>—“</a:t>
            </a:r>
            <a:r>
              <a:rPr lang="zh-CN" altLang="en-US" sz="2400" dirty="0"/>
              <a:t>人员基础信息采集”中申报。可以单个采集，也可以批量采集。批量采集时，下载相应的模版，填写需要导入的人员信息后上传，处理详情列表中点击“结果”查询处理结果，可以显示错误信息。如报错：调用公安部人员基准信息查询接口出错。请稍后或第二天再试，说明系统与公安部接口有问题。</a:t>
            </a:r>
            <a:endParaRPr lang="en-US" altLang="zh-CN" sz="2400" dirty="0"/>
          </a:p>
          <a:p>
            <a:r>
              <a:rPr lang="zh-CN" altLang="en-US" sz="2400" dirty="0"/>
              <a:t>（</a:t>
            </a:r>
            <a:r>
              <a:rPr lang="en-US" altLang="zh-CN" sz="2400" dirty="0"/>
              <a:t>2</a:t>
            </a:r>
            <a:r>
              <a:rPr lang="zh-CN" altLang="en-US" sz="2400" dirty="0"/>
              <a:t>）报错内容：养老已参保，不能再办理参保。</a:t>
            </a:r>
          </a:p>
          <a:p>
            <a:r>
              <a:rPr lang="zh-CN" altLang="en-US" sz="2400" dirty="0"/>
              <a:t>            请单位通知员工核实是否原单位未停保。</a:t>
            </a:r>
          </a:p>
          <a:p>
            <a:r>
              <a:rPr lang="zh-CN" altLang="en-US" sz="2400" dirty="0"/>
              <a:t>（</a:t>
            </a:r>
            <a:r>
              <a:rPr lang="en-US" altLang="zh-CN" sz="2400" dirty="0"/>
              <a:t>3</a:t>
            </a:r>
            <a:r>
              <a:rPr lang="zh-CN" altLang="en-US" sz="2400" dirty="0"/>
              <a:t>）报错内容：根据身份证号码找到多条人员信息，无法办理此业务。</a:t>
            </a:r>
          </a:p>
          <a:p>
            <a:r>
              <a:rPr lang="zh-CN" altLang="en-US" sz="2400" dirty="0"/>
              <a:t>            可以选择其中一条申报，如还不行，建议柜台处理。</a:t>
            </a:r>
            <a:br>
              <a:rPr lang="zh-CN" altLang="en-US" sz="2400" dirty="0"/>
            </a:br>
            <a:r>
              <a:rPr lang="zh-CN" altLang="en-US" sz="2400" dirty="0"/>
              <a:t>（</a:t>
            </a:r>
            <a:r>
              <a:rPr lang="en-US" altLang="zh-CN" sz="2400" dirty="0"/>
              <a:t>4</a:t>
            </a:r>
            <a:r>
              <a:rPr lang="zh-CN" altLang="en-US" sz="2400" dirty="0"/>
              <a:t>）报错内容：自参保开始日期下一月起，存在失业金发放信息。</a:t>
            </a:r>
          </a:p>
          <a:p>
            <a:r>
              <a:rPr lang="zh-CN" altLang="en-US" sz="2400" dirty="0"/>
              <a:t>           请通知员工至人社局将补缴期间失业金退回后单位再申请补缴。</a:t>
            </a:r>
          </a:p>
          <a:p>
            <a:endParaRPr lang="zh-CN" altLang="en-US" sz="2400" dirty="0"/>
          </a:p>
          <a:p>
            <a:endParaRPr lang="zh-CN" altLang="en-US" sz="2400" dirty="0"/>
          </a:p>
          <a:p>
            <a:endParaRPr lang="en-US" altLang="zh-CN" sz="2400" dirty="0"/>
          </a:p>
          <a:p>
            <a:endParaRPr lang="en-US" altLang="zh-CN" sz="2400" dirty="0"/>
          </a:p>
          <a:p>
            <a:endParaRPr lang="zh-CN" altLang="en-US" sz="2800" dirty="0"/>
          </a:p>
          <a:p>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1" y="72017"/>
            <a:ext cx="6422351" cy="954107"/>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六、常见的问题处理</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638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文本框 21"/>
          <p:cNvSpPr txBox="1"/>
          <p:nvPr/>
        </p:nvSpPr>
        <p:spPr>
          <a:xfrm>
            <a:off x="142138" y="1332089"/>
            <a:ext cx="11022574" cy="1815882"/>
          </a:xfrm>
          <a:prstGeom prst="rect">
            <a:avLst/>
          </a:prstGeom>
          <a:noFill/>
        </p:spPr>
        <p:txBody>
          <a:bodyPr wrap="square" rtlCol="0">
            <a:spAutoFit/>
          </a:bodyPr>
          <a:lstStyle/>
          <a:p>
            <a:endParaRPr lang="en-US" altLang="zh-CN" sz="2800" dirty="0"/>
          </a:p>
          <a:p>
            <a:endParaRPr lang="en-US" altLang="zh-CN" sz="2800" dirty="0"/>
          </a:p>
          <a:p>
            <a:endParaRPr lang="zh-CN" altLang="en-US" sz="2800" dirty="0"/>
          </a:p>
          <a:p>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5" name="文本框 21"/>
          <p:cNvSpPr txBox="1"/>
          <p:nvPr/>
        </p:nvSpPr>
        <p:spPr>
          <a:xfrm>
            <a:off x="0" y="666047"/>
            <a:ext cx="12033956" cy="4708981"/>
          </a:xfrm>
          <a:prstGeom prst="rect">
            <a:avLst/>
          </a:prstGeom>
          <a:noFill/>
        </p:spPr>
        <p:txBody>
          <a:bodyPr wrap="square" rtlCol="0">
            <a:spAutoFit/>
          </a:bodyPr>
          <a:lstStyle/>
          <a:p>
            <a:endParaRPr lang="en-US" altLang="zh-CN" sz="2800" dirty="0">
              <a:solidFill>
                <a:srgbClr val="FF0000"/>
              </a:solidFill>
            </a:endParaRPr>
          </a:p>
          <a:p>
            <a:r>
              <a:rPr lang="zh-CN" altLang="en-US" sz="2400" dirty="0">
                <a:solidFill>
                  <a:srgbClr val="FF0000"/>
                </a:solidFill>
              </a:rPr>
              <a:t>问题三、单位人员增减变工中各类错误报错提示如何处理？</a:t>
            </a:r>
            <a:endParaRPr lang="en-US" altLang="zh-CN" sz="2400" dirty="0">
              <a:solidFill>
                <a:srgbClr val="FF0000"/>
              </a:solidFill>
            </a:endParaRPr>
          </a:p>
          <a:p>
            <a:endParaRPr lang="en-US" altLang="zh-CN" sz="2400" dirty="0"/>
          </a:p>
          <a:p>
            <a:r>
              <a:rPr lang="zh-CN" altLang="en-US" sz="2400" dirty="0"/>
              <a:t>（</a:t>
            </a:r>
            <a:r>
              <a:rPr lang="en-US" altLang="zh-CN" sz="2400" dirty="0"/>
              <a:t>5</a:t>
            </a:r>
            <a:r>
              <a:rPr lang="zh-CN" altLang="en-US" sz="2400" dirty="0"/>
              <a:t>）报错内容：该人员为灵活就业参保人员。</a:t>
            </a:r>
          </a:p>
          <a:p>
            <a:r>
              <a:rPr lang="zh-CN" altLang="en-US" sz="2400" dirty="0"/>
              <a:t>           如果有灵活就业人员转至本单位参保，需要该人员通过网办大厅或江苏智慧人社</a:t>
            </a:r>
            <a:r>
              <a:rPr lang="en-US" sz="2400" dirty="0"/>
              <a:t>APP</a:t>
            </a:r>
            <a:r>
              <a:rPr lang="zh-CN" altLang="en-US" sz="2400" dirty="0"/>
              <a:t>，在“个人办事”</a:t>
            </a:r>
            <a:r>
              <a:rPr lang="en-US" altLang="zh-CN" sz="2400" dirty="0"/>
              <a:t>—“</a:t>
            </a:r>
            <a:r>
              <a:rPr lang="zh-CN" altLang="en-US" sz="2400" dirty="0"/>
              <a:t>社会保险”</a:t>
            </a:r>
            <a:r>
              <a:rPr lang="en-US" altLang="zh-CN" sz="2400" dirty="0"/>
              <a:t>—“</a:t>
            </a:r>
            <a:r>
              <a:rPr lang="zh-CN" altLang="en-US" sz="2400" dirty="0"/>
              <a:t>社会保险登记”</a:t>
            </a:r>
            <a:r>
              <a:rPr lang="en-US" altLang="zh-CN" sz="2400" dirty="0"/>
              <a:t>—“</a:t>
            </a:r>
            <a:r>
              <a:rPr lang="zh-CN" altLang="en-US" sz="2400" dirty="0"/>
              <a:t>灵活就业人员停保登记”中先办理灵活就业人员停保业务（也可通过经办窗口办理灵活就业人员停保业务），如下图。</a:t>
            </a:r>
          </a:p>
          <a:p>
            <a:endParaRPr lang="zh-CN" altLang="en-US" sz="2400" dirty="0"/>
          </a:p>
          <a:p>
            <a:endParaRPr lang="en-US" altLang="zh-CN" sz="2400" dirty="0"/>
          </a:p>
          <a:p>
            <a:endParaRPr lang="en-US" altLang="zh-CN" sz="2400" dirty="0"/>
          </a:p>
          <a:p>
            <a:endParaRPr lang="zh-CN" altLang="en-US" sz="2800" dirty="0"/>
          </a:p>
          <a:p>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1026" name="图片 1" descr="灵活就业停保续保"/>
          <p:cNvPicPr>
            <a:picLocks noChangeAspect="1" noChangeArrowheads="1"/>
          </p:cNvPicPr>
          <p:nvPr/>
        </p:nvPicPr>
        <p:blipFill>
          <a:blip r:embed="rId3" cstate="print"/>
          <a:srcRect/>
          <a:stretch>
            <a:fillRect/>
          </a:stretch>
        </p:blipFill>
        <p:spPr bwMode="auto">
          <a:xfrm>
            <a:off x="327378" y="3637315"/>
            <a:ext cx="11311466" cy="2831217"/>
          </a:xfrm>
          <a:prstGeom prst="rect">
            <a:avLst/>
          </a:prstGeom>
          <a:noFill/>
          <a:ln w="9525">
            <a:noFill/>
            <a:miter lim="800000"/>
            <a:headEnd/>
            <a:tailEnd/>
          </a:ln>
        </p:spPr>
      </p:pic>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1" y="72017"/>
            <a:ext cx="6422351" cy="954107"/>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六、常见的问题处理</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638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文本框 21"/>
          <p:cNvSpPr txBox="1"/>
          <p:nvPr/>
        </p:nvSpPr>
        <p:spPr>
          <a:xfrm>
            <a:off x="142138" y="1332089"/>
            <a:ext cx="11022574" cy="1815882"/>
          </a:xfrm>
          <a:prstGeom prst="rect">
            <a:avLst/>
          </a:prstGeom>
          <a:noFill/>
        </p:spPr>
        <p:txBody>
          <a:bodyPr wrap="square" rtlCol="0">
            <a:spAutoFit/>
          </a:bodyPr>
          <a:lstStyle/>
          <a:p>
            <a:endParaRPr lang="en-US" altLang="zh-CN" sz="2800" dirty="0"/>
          </a:p>
          <a:p>
            <a:endParaRPr lang="en-US" altLang="zh-CN" sz="2800" dirty="0"/>
          </a:p>
          <a:p>
            <a:endParaRPr lang="zh-CN" altLang="en-US" sz="2800" dirty="0"/>
          </a:p>
          <a:p>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5" name="文本框 21"/>
          <p:cNvSpPr txBox="1"/>
          <p:nvPr/>
        </p:nvSpPr>
        <p:spPr>
          <a:xfrm>
            <a:off x="0" y="666047"/>
            <a:ext cx="12033956" cy="4339650"/>
          </a:xfrm>
          <a:prstGeom prst="rect">
            <a:avLst/>
          </a:prstGeom>
          <a:noFill/>
        </p:spPr>
        <p:txBody>
          <a:bodyPr wrap="square" rtlCol="0">
            <a:spAutoFit/>
          </a:bodyPr>
          <a:lstStyle/>
          <a:p>
            <a:endParaRPr lang="en-US" altLang="zh-CN" sz="2800" dirty="0">
              <a:solidFill>
                <a:srgbClr val="FF0000"/>
              </a:solidFill>
            </a:endParaRPr>
          </a:p>
          <a:p>
            <a:r>
              <a:rPr lang="zh-CN" altLang="en-US" sz="2400" dirty="0">
                <a:solidFill>
                  <a:srgbClr val="FF0000"/>
                </a:solidFill>
              </a:rPr>
              <a:t>问题三、单位人员增减变工中各类错误报错提示如何处理？</a:t>
            </a:r>
            <a:endParaRPr lang="en-US" altLang="zh-CN" sz="2400" dirty="0">
              <a:solidFill>
                <a:srgbClr val="FF0000"/>
              </a:solidFill>
            </a:endParaRPr>
          </a:p>
          <a:p>
            <a:endParaRPr lang="en-US" altLang="zh-CN" sz="2400" dirty="0"/>
          </a:p>
          <a:p>
            <a:r>
              <a:rPr lang="zh-CN" altLang="en-US" sz="2400" dirty="0"/>
              <a:t>（</a:t>
            </a:r>
            <a:r>
              <a:rPr lang="en-US" altLang="zh-CN" sz="2400" dirty="0"/>
              <a:t>6</a:t>
            </a:r>
            <a:r>
              <a:rPr lang="zh-CN" altLang="en-US" sz="2400" dirty="0"/>
              <a:t>）报错内容：户籍性质为空。</a:t>
            </a:r>
          </a:p>
          <a:p>
            <a:r>
              <a:rPr lang="zh-CN" altLang="en-US" sz="2400" dirty="0"/>
              <a:t>           个人注册，在网办大厅登录后，点击右上角自己的姓名处，选择个人中心去维护户籍性质。如下图：</a:t>
            </a:r>
          </a:p>
          <a:p>
            <a:endParaRPr lang="zh-CN" altLang="en-US" sz="2400" dirty="0"/>
          </a:p>
          <a:p>
            <a:endParaRPr lang="en-US" altLang="zh-CN" sz="2400" dirty="0"/>
          </a:p>
          <a:p>
            <a:endParaRPr lang="en-US" altLang="zh-CN" sz="2400" dirty="0"/>
          </a:p>
          <a:p>
            <a:endParaRPr lang="zh-CN" altLang="en-US" sz="2800" dirty="0"/>
          </a:p>
          <a:p>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2050" name="图片 2" descr="个人添加户籍性质"/>
          <p:cNvPicPr>
            <a:picLocks noChangeAspect="1" noChangeArrowheads="1"/>
          </p:cNvPicPr>
          <p:nvPr/>
        </p:nvPicPr>
        <p:blipFill>
          <a:blip r:embed="rId3" cstate="print"/>
          <a:srcRect/>
          <a:stretch>
            <a:fillRect/>
          </a:stretch>
        </p:blipFill>
        <p:spPr bwMode="auto">
          <a:xfrm>
            <a:off x="277284" y="3188052"/>
            <a:ext cx="11587338" cy="3646750"/>
          </a:xfrm>
          <a:prstGeom prst="rect">
            <a:avLst/>
          </a:prstGeom>
          <a:noFill/>
          <a:ln w="9525">
            <a:noFill/>
            <a:miter lim="800000"/>
            <a:headEnd/>
            <a:tailEnd/>
          </a:ln>
        </p:spPr>
      </p:pic>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1" y="72017"/>
            <a:ext cx="6422351" cy="954107"/>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六、常见的问题处理</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16386" name="Rectangle 2"/>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zh-CN" altLang="en-US"/>
          </a:p>
        </p:txBody>
      </p:sp>
      <p:sp>
        <p:nvSpPr>
          <p:cNvPr id="13" name="文本框 21"/>
          <p:cNvSpPr txBox="1"/>
          <p:nvPr/>
        </p:nvSpPr>
        <p:spPr>
          <a:xfrm>
            <a:off x="142138" y="1332089"/>
            <a:ext cx="11022574" cy="1815882"/>
          </a:xfrm>
          <a:prstGeom prst="rect">
            <a:avLst/>
          </a:prstGeom>
          <a:noFill/>
        </p:spPr>
        <p:txBody>
          <a:bodyPr wrap="square" rtlCol="0">
            <a:spAutoFit/>
          </a:bodyPr>
          <a:lstStyle/>
          <a:p>
            <a:endParaRPr lang="en-US" altLang="zh-CN" sz="2800" dirty="0"/>
          </a:p>
          <a:p>
            <a:endParaRPr lang="en-US" altLang="zh-CN" sz="2800" dirty="0"/>
          </a:p>
          <a:p>
            <a:endParaRPr lang="zh-CN" altLang="en-US" sz="2800" dirty="0"/>
          </a:p>
          <a:p>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5" name="文本框 21"/>
          <p:cNvSpPr txBox="1"/>
          <p:nvPr/>
        </p:nvSpPr>
        <p:spPr>
          <a:xfrm>
            <a:off x="0" y="666047"/>
            <a:ext cx="12033956" cy="4339650"/>
          </a:xfrm>
          <a:prstGeom prst="rect">
            <a:avLst/>
          </a:prstGeom>
          <a:noFill/>
        </p:spPr>
        <p:txBody>
          <a:bodyPr wrap="square" rtlCol="0">
            <a:spAutoFit/>
          </a:bodyPr>
          <a:lstStyle/>
          <a:p>
            <a:endParaRPr lang="en-US" altLang="zh-CN" sz="2800" dirty="0">
              <a:solidFill>
                <a:srgbClr val="FF0000"/>
              </a:solidFill>
            </a:endParaRPr>
          </a:p>
          <a:p>
            <a:r>
              <a:rPr lang="zh-CN" altLang="en-US" sz="2400" dirty="0">
                <a:solidFill>
                  <a:srgbClr val="FF0000"/>
                </a:solidFill>
              </a:rPr>
              <a:t>问题四、单位人员增减变动办理错误如何处理？</a:t>
            </a:r>
            <a:endParaRPr lang="en-US" altLang="zh-CN" sz="2400" dirty="0">
              <a:solidFill>
                <a:srgbClr val="FF0000"/>
              </a:solidFill>
            </a:endParaRPr>
          </a:p>
          <a:p>
            <a:endParaRPr lang="en-US" altLang="zh-CN" sz="2400" dirty="0">
              <a:solidFill>
                <a:srgbClr val="FF0000"/>
              </a:solidFill>
            </a:endParaRPr>
          </a:p>
          <a:p>
            <a:r>
              <a:rPr lang="zh-CN" altLang="en-US" sz="2400" dirty="0"/>
              <a:t>         如单位发现有业务做错后，可及时使用人员变更回退，将错误的业务及时回退，再点击“单位办事”</a:t>
            </a:r>
            <a:r>
              <a:rPr lang="en-US" altLang="zh-CN" sz="2400" dirty="0"/>
              <a:t>—“</a:t>
            </a:r>
            <a:r>
              <a:rPr lang="zh-CN" altLang="en-US" sz="2400" dirty="0"/>
              <a:t>社会保险”</a:t>
            </a:r>
            <a:r>
              <a:rPr lang="en-US" altLang="zh-CN" sz="2400" dirty="0"/>
              <a:t>—“</a:t>
            </a:r>
            <a:r>
              <a:rPr lang="zh-CN" altLang="en-US" sz="2400" dirty="0"/>
              <a:t>社会保险登记”</a:t>
            </a:r>
            <a:r>
              <a:rPr lang="en-US" altLang="zh-CN" sz="2400" dirty="0"/>
              <a:t>—“</a:t>
            </a:r>
            <a:r>
              <a:rPr lang="zh-CN" altLang="en-US" sz="2400" dirty="0"/>
              <a:t>人员变更回退”。</a:t>
            </a:r>
            <a:endParaRPr lang="en-US" altLang="zh-CN" sz="2400" dirty="0">
              <a:solidFill>
                <a:srgbClr val="FF0000"/>
              </a:solidFill>
            </a:endParaRPr>
          </a:p>
          <a:p>
            <a:endParaRPr lang="en-US" altLang="zh-CN" sz="2400" dirty="0"/>
          </a:p>
          <a:p>
            <a:endParaRPr lang="zh-CN" altLang="en-US" sz="2400" dirty="0"/>
          </a:p>
          <a:p>
            <a:endParaRPr lang="en-US" altLang="zh-CN" sz="2400" dirty="0"/>
          </a:p>
          <a:p>
            <a:endParaRPr lang="en-US" altLang="zh-CN" sz="2400" dirty="0"/>
          </a:p>
          <a:p>
            <a:endParaRPr lang="zh-CN" altLang="en-US" sz="2800" dirty="0"/>
          </a:p>
          <a:p>
            <a:endParaRPr lang="zh-CN" altLang="en-US" sz="28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3" cstate="print">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tretch>
            <a:fillRect/>
          </a:stretch>
        </p:blipFill>
        <p:spPr>
          <a:xfrm>
            <a:off x="0" y="0"/>
            <a:ext cx="12192000" cy="6096000"/>
          </a:xfrm>
          <a:prstGeom prst="rect">
            <a:avLst/>
          </a:prstGeom>
        </p:spPr>
      </p:pic>
      <p:sp>
        <p:nvSpPr>
          <p:cNvPr id="8" name="圆角矩形 7"/>
          <p:cNvSpPr/>
          <p:nvPr/>
        </p:nvSpPr>
        <p:spPr>
          <a:xfrm>
            <a:off x="479326" y="1977249"/>
            <a:ext cx="7861204" cy="2325777"/>
          </a:xfrm>
          <a:prstGeom prst="roundRect">
            <a:avLst/>
          </a:prstGeom>
          <a:solidFill>
            <a:srgbClr val="FFFFFF">
              <a:alpha val="94902"/>
            </a:srgb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zh-CN" altLang="en-US"/>
          </a:p>
        </p:txBody>
      </p:sp>
      <p:sp>
        <p:nvSpPr>
          <p:cNvPr id="9" name="文本框 8"/>
          <p:cNvSpPr txBox="1"/>
          <p:nvPr/>
        </p:nvSpPr>
        <p:spPr>
          <a:xfrm>
            <a:off x="863689" y="2267542"/>
            <a:ext cx="7496539" cy="1015663"/>
          </a:xfrm>
          <a:prstGeom prst="rect">
            <a:avLst/>
          </a:prstGeom>
          <a:noFill/>
        </p:spPr>
        <p:txBody>
          <a:bodyPr wrap="square" rtlCol="0">
            <a:spAutoFit/>
          </a:bodyPr>
          <a:lstStyle/>
          <a:p>
            <a:pPr algn="ctr"/>
            <a:r>
              <a:rPr lang="zh-CN" altLang="en-US" sz="6000" b="1" spc="300" dirty="0">
                <a:solidFill>
                  <a:srgbClr val="0070C0"/>
                </a:solidFill>
                <a:effectLst>
                  <a:glow>
                    <a:schemeClr val="bg1"/>
                  </a:glow>
                </a:effectLst>
                <a:latin typeface="微软雅黑" pitchFamily="34" charset="-122"/>
                <a:ea typeface="微软雅黑" pitchFamily="34" charset="-122"/>
              </a:rPr>
              <a:t>谢 谢 大 家 ！</a:t>
            </a:r>
          </a:p>
        </p:txBody>
      </p:sp>
      <p:pic>
        <p:nvPicPr>
          <p:cNvPr id="7" name="图片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090444" y="1816443"/>
            <a:ext cx="2224748" cy="576803"/>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102"/>
          <p:cNvGrpSpPr/>
          <p:nvPr/>
        </p:nvGrpSpPr>
        <p:grpSpPr>
          <a:xfrm>
            <a:off x="639423" y="4425225"/>
            <a:ext cx="10970687" cy="1485945"/>
            <a:chOff x="6102748" y="1607214"/>
            <a:chExt cx="4120738" cy="558141"/>
          </a:xfrm>
        </p:grpSpPr>
        <p:sp>
          <p:nvSpPr>
            <p:cNvPr id="104" name="椭圆 103"/>
            <p:cNvSpPr/>
            <p:nvPr/>
          </p:nvSpPr>
          <p:spPr>
            <a:xfrm>
              <a:off x="6222670" y="1654117"/>
              <a:ext cx="487488" cy="487488"/>
            </a:xfrm>
            <a:prstGeom prst="ellipse">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zh-CN" altLang="en-US" dirty="0">
                <a:solidFill>
                  <a:srgbClr val="203D3D"/>
                </a:solidFill>
                <a:latin typeface="微软雅黑" panose="020B0503020204020204" pitchFamily="34" charset="-122"/>
                <a:ea typeface="微软雅黑" panose="020B0503020204020204" pitchFamily="34" charset="-122"/>
              </a:endParaRPr>
            </a:p>
          </p:txBody>
        </p:sp>
        <p:sp>
          <p:nvSpPr>
            <p:cNvPr id="105" name="圆角矩形 104"/>
            <p:cNvSpPr/>
            <p:nvPr/>
          </p:nvSpPr>
          <p:spPr>
            <a:xfrm>
              <a:off x="6102748" y="1607214"/>
              <a:ext cx="4120738" cy="558141"/>
            </a:xfrm>
            <a:prstGeom prst="roundRect">
              <a:avLst/>
            </a:prstGeom>
            <a:noFill/>
            <a:ln>
              <a:solidFill>
                <a:srgbClr val="203D3D"/>
              </a:solidFill>
            </a:ln>
            <a:effectLst>
              <a:outerShdw blurRad="76200" dir="18900000" sy="23000" kx="-1200000" algn="bl" rotWithShape="0">
                <a:prstClr val="black">
                  <a:alpha val="20000"/>
                </a:prstClr>
              </a:out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203D3D"/>
                </a:solidFill>
                <a:latin typeface="微软雅黑" panose="020B0503020204020204" pitchFamily="34" charset="-122"/>
                <a:ea typeface="微软雅黑" panose="020B0503020204020204" pitchFamily="34" charset="-122"/>
              </a:endParaRPr>
            </a:p>
          </p:txBody>
        </p:sp>
        <p:sp>
          <p:nvSpPr>
            <p:cNvPr id="107" name="矩形 106"/>
            <p:cNvSpPr/>
            <p:nvPr/>
          </p:nvSpPr>
          <p:spPr>
            <a:xfrm>
              <a:off x="8359521" y="1719646"/>
              <a:ext cx="1456623" cy="312134"/>
            </a:xfrm>
            <a:prstGeom prst="rect">
              <a:avLst/>
            </a:prstGeom>
          </p:spPr>
          <p:txBody>
            <a:bodyPr wrap="none">
              <a:spAutoFit/>
            </a:bodyPr>
            <a:lstStyle/>
            <a:p>
              <a:pPr algn="ctr"/>
              <a:r>
                <a:rPr lang="zh-CN" altLang="en-US" sz="4800" b="1" kern="0" dirty="0">
                  <a:solidFill>
                    <a:schemeClr val="accent5"/>
                  </a:solidFill>
                  <a:latin typeface="微软雅黑" panose="020B0503020204020204" pitchFamily="34" charset="-122"/>
                  <a:ea typeface="微软雅黑" panose="020B0503020204020204" pitchFamily="34" charset="-122"/>
                </a:rPr>
                <a:t>单位用户登录</a:t>
              </a:r>
            </a:p>
          </p:txBody>
        </p:sp>
      </p:grpSp>
      <p:sp>
        <p:nvSpPr>
          <p:cNvPr id="117" name="矩形 116"/>
          <p:cNvSpPr/>
          <p:nvPr/>
        </p:nvSpPr>
        <p:spPr>
          <a:xfrm>
            <a:off x="1167430" y="4812268"/>
            <a:ext cx="880370" cy="769441"/>
          </a:xfrm>
          <a:prstGeom prst="rect">
            <a:avLst/>
          </a:prstGeom>
        </p:spPr>
        <p:txBody>
          <a:bodyPr wrap="none">
            <a:spAutoFit/>
          </a:bodyPr>
          <a:lstStyle/>
          <a:p>
            <a:pPr algn="ctr"/>
            <a:r>
              <a:rPr lang="en-US" altLang="zh-CN" sz="44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03</a:t>
            </a:r>
            <a:endParaRPr lang="zh-CN" altLang="en-US" sz="4400" b="1" kern="0"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32" name="矩形 31"/>
          <p:cNvSpPr/>
          <p:nvPr/>
        </p:nvSpPr>
        <p:spPr>
          <a:xfrm>
            <a:off x="2715572" y="5140054"/>
            <a:ext cx="2885726" cy="707886"/>
          </a:xfrm>
          <a:prstGeom prst="rect">
            <a:avLst/>
          </a:prstGeom>
        </p:spPr>
        <p:txBody>
          <a:bodyPr wrap="none">
            <a:spAutoFit/>
          </a:bodyPr>
          <a:lstStyle/>
          <a:p>
            <a:pPr algn="ctr"/>
            <a:r>
              <a:rPr lang="en-US" altLang="zh-CN" sz="4000" b="1" kern="0" dirty="0">
                <a:solidFill>
                  <a:schemeClr val="accent1"/>
                </a:solidFill>
                <a:latin typeface="微软雅黑" panose="020B0503020204020204" pitchFamily="34" charset="-122"/>
                <a:ea typeface="微软雅黑" panose="020B0503020204020204" pitchFamily="34" charset="-122"/>
              </a:rPr>
              <a:t>PART ONE</a:t>
            </a:r>
          </a:p>
        </p:txBody>
      </p:sp>
      <p:sp>
        <p:nvSpPr>
          <p:cNvPr id="3" name="文本框 2"/>
          <p:cNvSpPr txBox="1"/>
          <p:nvPr/>
        </p:nvSpPr>
        <p:spPr>
          <a:xfrm>
            <a:off x="467512" y="2915080"/>
            <a:ext cx="5543128" cy="400110"/>
          </a:xfrm>
          <a:prstGeom prst="rect">
            <a:avLst/>
          </a:prstGeom>
          <a:noFill/>
        </p:spPr>
        <p:txBody>
          <a:bodyPr wrap="square" rtlCol="0">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点击插入文档标题</a:t>
            </a:r>
          </a:p>
        </p:txBody>
      </p:sp>
    </p:spTree>
    <p:extLst>
      <p:ext uri="{BB962C8B-B14F-4D97-AF65-F5344CB8AC3E}">
        <p14:creationId xmlns:p14="http://schemas.microsoft.com/office/powerpoint/2010/main" val="1709712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2" y="72015"/>
            <a:ext cx="6357674" cy="954107"/>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三、单位用户登录</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bwMode="auto">
          <a:xfrm>
            <a:off x="662819" y="772062"/>
            <a:ext cx="10842172" cy="400110"/>
          </a:xfrm>
          <a:prstGeom prst="rect">
            <a:avLst/>
          </a:prstGeom>
          <a:ln/>
        </p:spPr>
        <p:style>
          <a:lnRef idx="1">
            <a:schemeClr val="accent6"/>
          </a:lnRef>
          <a:fillRef idx="3">
            <a:schemeClr val="accent6"/>
          </a:fillRef>
          <a:effectRef idx="2">
            <a:schemeClr val="accent6"/>
          </a:effectRef>
          <a:fontRef idx="minor">
            <a:schemeClr val="lt1"/>
          </a:fontRef>
        </p:style>
        <p:txBody>
          <a:bodyPr wrap="square">
            <a:spAutoFit/>
          </a:bodyPr>
          <a:lstStyle/>
          <a:p>
            <a:r>
              <a:rPr lang="zh-CN" altLang="en-US" sz="2000" b="1" dirty="0"/>
              <a:t>登陆江苏人社网上办事服务大厅首页，点击登录栏目。网址</a:t>
            </a:r>
            <a:r>
              <a:rPr lang="en-US" sz="2000" b="1" u="sng" dirty="0">
                <a:hlinkClick r:id="rId3"/>
              </a:rPr>
              <a:t>http://rs.jshrss.jiangsu.gov.cn/</a:t>
            </a:r>
            <a:r>
              <a:rPr lang="zh-CN" altLang="en-US" sz="2000" b="1" dirty="0"/>
              <a:t>。</a:t>
            </a:r>
            <a:endParaRPr lang="zh-CN" altLang="en-US" sz="2000" dirty="0"/>
          </a:p>
        </p:txBody>
      </p:sp>
      <p:pic>
        <p:nvPicPr>
          <p:cNvPr id="8" name="图片 7" descr="捕获_副本.png"/>
          <p:cNvPicPr/>
          <p:nvPr/>
        </p:nvPicPr>
        <p:blipFill>
          <a:blip r:embed="rId4" cstate="print"/>
          <a:stretch>
            <a:fillRect/>
          </a:stretch>
        </p:blipFill>
        <p:spPr>
          <a:xfrm>
            <a:off x="801510" y="1264356"/>
            <a:ext cx="9934223" cy="5113865"/>
          </a:xfrm>
          <a:prstGeom prst="rect">
            <a:avLst/>
          </a:prstGeom>
        </p:spPr>
      </p:pic>
      <p:sp>
        <p:nvSpPr>
          <p:cNvPr id="6" name="矩形标注 1">
            <a:extLst>
              <a:ext uri="{FF2B5EF4-FFF2-40B4-BE49-F238E27FC236}">
                <a16:creationId xmlns:a16="http://schemas.microsoft.com/office/drawing/2014/main" id="{806EA64B-CEC6-4FA3-A25D-613D92FF8C99}"/>
              </a:ext>
            </a:extLst>
          </p:cNvPr>
          <p:cNvSpPr/>
          <p:nvPr/>
        </p:nvSpPr>
        <p:spPr bwMode="auto">
          <a:xfrm>
            <a:off x="10803467" y="1467555"/>
            <a:ext cx="1196622" cy="1061156"/>
          </a:xfrm>
          <a:prstGeom prst="wedgeRectCallout">
            <a:avLst>
              <a:gd name="adj1" fmla="val -106624"/>
              <a:gd name="adj2" fmla="val 21198"/>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kumimoji="0" lang="zh-CN" altLang="en-US" b="1" i="0" u="none" strike="noStrike" cap="none" normalizeH="0" baseline="0" dirty="0">
                <a:ln>
                  <a:noFill/>
                </a:ln>
                <a:solidFill>
                  <a:schemeClr val="tx1"/>
                </a:solidFill>
                <a:effectLst/>
                <a:latin typeface="Arial" pitchFamily="34" charset="0"/>
                <a:ea typeface="宋体" pitchFamily="2" charset="-122"/>
              </a:rPr>
              <a:t>点击登录</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文本框 21"/>
          <p:cNvSpPr txBox="1"/>
          <p:nvPr/>
        </p:nvSpPr>
        <p:spPr>
          <a:xfrm>
            <a:off x="249382" y="72015"/>
            <a:ext cx="6357674" cy="954107"/>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三、单位用户登录</a:t>
            </a:r>
          </a:p>
          <a:p>
            <a:endParaRPr lang="zh-CN" altLang="en-US" sz="2800" dirty="0">
              <a:solidFill>
                <a:schemeClr val="bg1"/>
              </a:solidFill>
              <a:latin typeface="微软雅黑" panose="020B0503020204020204" pitchFamily="34" charset="-122"/>
              <a:ea typeface="微软雅黑" panose="020B0503020204020204" pitchFamily="34" charset="-122"/>
            </a:endParaRPr>
          </a:p>
        </p:txBody>
      </p:sp>
      <p:pic>
        <p:nvPicPr>
          <p:cNvPr id="9" name="图片 8" descr="捕获2.PNG"/>
          <p:cNvPicPr/>
          <p:nvPr/>
        </p:nvPicPr>
        <p:blipFill>
          <a:blip r:embed="rId3" cstate="print"/>
          <a:stretch>
            <a:fillRect/>
          </a:stretch>
        </p:blipFill>
        <p:spPr>
          <a:xfrm>
            <a:off x="248355" y="1072443"/>
            <a:ext cx="10555112" cy="5621867"/>
          </a:xfrm>
          <a:prstGeom prst="rect">
            <a:avLst/>
          </a:prstGeom>
        </p:spPr>
      </p:pic>
      <p:sp>
        <p:nvSpPr>
          <p:cNvPr id="6" name="矩形标注 1">
            <a:extLst>
              <a:ext uri="{FF2B5EF4-FFF2-40B4-BE49-F238E27FC236}">
                <a16:creationId xmlns:a16="http://schemas.microsoft.com/office/drawing/2014/main" id="{806EA64B-CEC6-4FA3-A25D-613D92FF8C99}"/>
              </a:ext>
            </a:extLst>
          </p:cNvPr>
          <p:cNvSpPr/>
          <p:nvPr/>
        </p:nvSpPr>
        <p:spPr bwMode="auto">
          <a:xfrm>
            <a:off x="10893779" y="1230489"/>
            <a:ext cx="733777" cy="1365956"/>
          </a:xfrm>
          <a:prstGeom prst="wedgeRectCallout">
            <a:avLst>
              <a:gd name="adj1" fmla="val -106624"/>
              <a:gd name="adj2" fmla="val 21198"/>
            </a:avLst>
          </a:prstGeom>
          <a:solidFill>
            <a:schemeClr val="bg1">
              <a:alpha val="75000"/>
            </a:schemeClr>
          </a:solidFill>
          <a:ln w="38100" cap="flat" cmpd="sng" algn="ctr">
            <a:solidFill>
              <a:srgbClr val="002060"/>
            </a:solidFill>
            <a:prstDash val="solid"/>
            <a:round/>
            <a:headEnd type="none" w="med" len="med"/>
            <a:tailEnd type="none" w="med" len="med"/>
          </a:ln>
          <a:effectLst/>
        </p:spPr>
        <p:txBody>
          <a:bodyPr vert="horz" wrap="square" lIns="90170" tIns="46990" rIns="90170" bIns="46990" numCol="1" rtlCol="0" anchor="ctr" anchorCtr="0" compatLnSpc="1">
            <a:prstTxWarp prst="textNoShape">
              <a:avLst/>
            </a:prstTxWarp>
          </a:bodyPr>
          <a:lstStyle/>
          <a:p>
            <a:pPr eaLnBrk="0" fontAlgn="base" hangingPunct="0">
              <a:spcBef>
                <a:spcPct val="0"/>
              </a:spcBef>
              <a:spcAft>
                <a:spcPct val="0"/>
              </a:spcAft>
            </a:pPr>
            <a:r>
              <a:rPr lang="zh-CN" altLang="en-US" b="1" dirty="0">
                <a:latin typeface="Arial" pitchFamily="34" charset="0"/>
                <a:ea typeface="宋体" pitchFamily="2" charset="-122"/>
              </a:rPr>
              <a:t>选择单位</a:t>
            </a:r>
            <a:r>
              <a:rPr kumimoji="0" lang="zh-CN" altLang="en-US" b="1" i="0" u="none" strike="noStrike" cap="none" normalizeH="0" baseline="0" dirty="0">
                <a:ln>
                  <a:noFill/>
                </a:ln>
                <a:solidFill>
                  <a:schemeClr val="tx1"/>
                </a:solidFill>
                <a:effectLst/>
                <a:latin typeface="Arial" pitchFamily="34" charset="0"/>
                <a:ea typeface="宋体" pitchFamily="2" charset="-122"/>
              </a:rPr>
              <a:t>登录</a:t>
            </a:r>
            <a:endParaRPr kumimoji="0" lang="en-US" altLang="zh-CN" b="1" i="0" u="none" strike="noStrike" cap="none" normalizeH="0" baseline="0" dirty="0">
              <a:ln>
                <a:noFill/>
              </a:ln>
              <a:solidFill>
                <a:schemeClr val="tx1"/>
              </a:solidFill>
              <a:effectLst/>
              <a:latin typeface="Arial" pitchFamily="34" charset="0"/>
              <a:ea typeface="宋体" pitchFamily="2" charset="-122"/>
            </a:endParaRPr>
          </a:p>
        </p:txBody>
      </p:sp>
    </p:spTree>
    <p:extLst>
      <p:ext uri="{BB962C8B-B14F-4D97-AF65-F5344CB8AC3E}">
        <p14:creationId xmlns:p14="http://schemas.microsoft.com/office/powerpoint/2010/main" val="21228338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6E7D2B81-8D71-4B21-8A11-424225039B40"/>
  <p:tag name="ISPRING_SCORM_RATE_SLIDES" val="1"/>
  <p:tag name="ISPRINGONLINEFOLDERID" val="0"/>
  <p:tag name="ISPRINGONLINEFOLDERPATH" val="内容列表"/>
  <p:tag name="ISPRINGCLOUDFOLDERID" val="0"/>
  <p:tag name="ISPRINGCLOUDFOLDERPATH" val="资源库"/>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PRESENTATION_TITLE" val="教学课件-58"/>
  <p:tag name="ISPRING_SCORM_RATE_QUIZZES" val="0"/>
  <p:tag name="ISPRING_SCORM_PASSING_SCORE" val="100.000000"/>
  <p:tag name="ISPRING_SCORM_ENDPOINT" val="&lt;endpoint&gt;&lt;enable&gt;0&lt;/enable&gt;&lt;lrs&gt;http://&lt;/lrs&gt;&lt;auth&gt;0&lt;/auth&gt;&lt;login&gt;&lt;/login&gt;&lt;password&gt;&lt;/password&gt;&lt;key&gt;&lt;/key&gt;&lt;name&gt;&lt;/name&gt;&lt;email&gt;&lt;/email&gt;&lt;/endpoint&gt;&#10;"/>
  <p:tag name="ISPRING_OUTPUT_FOLDER" val="D:\ppt\第6批\5.1\179443"/>
  <p:tag name="ISPRING_FIRST_PUBLISH"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3367</TotalTime>
  <Words>2275</Words>
  <Application>Microsoft Office PowerPoint</Application>
  <PresentationFormat>宽屏</PresentationFormat>
  <Paragraphs>350</Paragraphs>
  <Slides>67</Slides>
  <Notes>67</Notes>
  <HiddenSlides>0</HiddenSlides>
  <MMClips>0</MMClips>
  <ScaleCrop>false</ScaleCrop>
  <HeadingPairs>
    <vt:vector size="6" baseType="variant">
      <vt:variant>
        <vt:lpstr>已用的字体</vt:lpstr>
      </vt:variant>
      <vt:variant>
        <vt:i4>5</vt:i4>
      </vt:variant>
      <vt:variant>
        <vt:lpstr>主题</vt:lpstr>
      </vt:variant>
      <vt:variant>
        <vt:i4>1</vt:i4>
      </vt:variant>
      <vt:variant>
        <vt:lpstr>幻灯片标题</vt:lpstr>
      </vt:variant>
      <vt:variant>
        <vt:i4>67</vt:i4>
      </vt:variant>
    </vt:vector>
  </HeadingPairs>
  <TitlesOfParts>
    <vt:vector size="73" baseType="lpstr">
      <vt:lpstr>方正小标宋简体</vt:lpstr>
      <vt:lpstr>微软雅黑</vt:lpstr>
      <vt:lpstr>字魂59号-创粗黑</vt:lpstr>
      <vt:lpstr>Arial</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无锡人社模版</dc:title>
  <dc:creator>James</dc:creator>
  <cp:lastModifiedBy>龚甲</cp:lastModifiedBy>
  <cp:revision>341</cp:revision>
  <dcterms:created xsi:type="dcterms:W3CDTF">2015-05-05T08:02:00Z</dcterms:created>
  <dcterms:modified xsi:type="dcterms:W3CDTF">2021-06-19T05:25:28Z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2052-10.1.0.6393</vt:lpwstr>
  </property>
</Properties>
</file>